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92" r:id="rId2"/>
    <p:sldId id="401" r:id="rId3"/>
    <p:sldId id="493" r:id="rId4"/>
    <p:sldId id="494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11" r:id="rId14"/>
    <p:sldId id="503" r:id="rId15"/>
    <p:sldId id="513" r:id="rId16"/>
    <p:sldId id="512" r:id="rId17"/>
    <p:sldId id="514" r:id="rId18"/>
    <p:sldId id="515" r:id="rId19"/>
    <p:sldId id="516" r:id="rId20"/>
    <p:sldId id="517" r:id="rId21"/>
    <p:sldId id="518" r:id="rId22"/>
    <p:sldId id="519" r:id="rId23"/>
    <p:sldId id="520" r:id="rId24"/>
    <p:sldId id="312" r:id="rId25"/>
    <p:sldId id="509" r:id="rId26"/>
    <p:sldId id="521" r:id="rId27"/>
    <p:sldId id="510" r:id="rId28"/>
    <p:sldId id="522" r:id="rId29"/>
    <p:sldId id="491" r:id="rId30"/>
    <p:sldId id="531" r:id="rId31"/>
    <p:sldId id="532" r:id="rId32"/>
    <p:sldId id="523" r:id="rId33"/>
    <p:sldId id="524" r:id="rId34"/>
    <p:sldId id="525" r:id="rId35"/>
    <p:sldId id="526" r:id="rId36"/>
    <p:sldId id="527" r:id="rId37"/>
    <p:sldId id="528" r:id="rId38"/>
    <p:sldId id="529" r:id="rId39"/>
    <p:sldId id="530" r:id="rId40"/>
    <p:sldId id="479" r:id="rId41"/>
    <p:sldId id="480" r:id="rId42"/>
    <p:sldId id="481" r:id="rId43"/>
    <p:sldId id="482" r:id="rId44"/>
    <p:sldId id="483" r:id="rId45"/>
    <p:sldId id="484" r:id="rId46"/>
    <p:sldId id="485" r:id="rId47"/>
    <p:sldId id="486" r:id="rId48"/>
    <p:sldId id="304" r:id="rId49"/>
    <p:sldId id="48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2186"/>
    <a:srgbClr val="653797"/>
    <a:srgbClr val="5C3289"/>
    <a:srgbClr val="4B0F0B"/>
    <a:srgbClr val="220705"/>
    <a:srgbClr val="7A2F55"/>
    <a:srgbClr val="C1C1C1"/>
    <a:srgbClr val="AE231B"/>
    <a:srgbClr val="C45181"/>
    <a:srgbClr val="82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9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rgbClr val="AE231B"/>
              </a:solidFill>
            </c:spPr>
            <c:extLst>
              <c:ext xmlns:c16="http://schemas.microsoft.com/office/drawing/2014/chart" uri="{C3380CC4-5D6E-409C-BE32-E72D297353CC}">
                <c16:uniqueId val="{00000001-AFD2-8C4D-B672-5EAF32507080}"/>
              </c:ext>
            </c:extLst>
          </c:dPt>
          <c:dPt>
            <c:idx val="1"/>
            <c:invertIfNegative val="0"/>
            <c:bubble3D val="0"/>
            <c:spPr>
              <a:solidFill>
                <a:srgbClr val="C1C1C1"/>
              </a:solidFill>
            </c:spPr>
            <c:extLst>
              <c:ext xmlns:c16="http://schemas.microsoft.com/office/drawing/2014/chart" uri="{C3380CC4-5D6E-409C-BE32-E72D297353CC}">
                <c16:uniqueId val="{00000003-AFD2-8C4D-B672-5EAF32507080}"/>
              </c:ext>
            </c:extLst>
          </c:dPt>
          <c:dPt>
            <c:idx val="2"/>
            <c:invertIfNegative val="0"/>
            <c:bubble3D val="0"/>
            <c:spPr>
              <a:solidFill>
                <a:srgbClr val="4B0F0B"/>
              </a:solidFill>
            </c:spPr>
            <c:extLst>
              <c:ext xmlns:c16="http://schemas.microsoft.com/office/drawing/2014/chart" uri="{C3380CC4-5D6E-409C-BE32-E72D297353CC}">
                <c16:uniqueId val="{00000005-AFD2-8C4D-B672-5EAF32507080}"/>
              </c:ext>
            </c:extLst>
          </c:dPt>
          <c:dPt>
            <c:idx val="3"/>
            <c:invertIfNegative val="0"/>
            <c:bubble3D val="0"/>
            <c:spPr>
              <a:solidFill>
                <a:srgbClr val="7A2F55"/>
              </a:solidFill>
            </c:spPr>
            <c:extLst>
              <c:ext xmlns:c16="http://schemas.microsoft.com/office/drawing/2014/chart" uri="{C3380CC4-5D6E-409C-BE32-E72D297353CC}">
                <c16:uniqueId val="{00000007-AFD2-8C4D-B672-5EAF32507080}"/>
              </c:ext>
            </c:extLst>
          </c:dPt>
          <c:dPt>
            <c:idx val="4"/>
            <c:invertIfNegative val="0"/>
            <c:bubble3D val="0"/>
            <c:spPr>
              <a:solidFill>
                <a:srgbClr val="220705"/>
              </a:solidFill>
            </c:spPr>
            <c:extLst>
              <c:ext xmlns:c16="http://schemas.microsoft.com/office/drawing/2014/chart" uri="{C3380CC4-5D6E-409C-BE32-E72D297353CC}">
                <c16:uniqueId val="{00000009-AFD2-8C4D-B672-5EAF32507080}"/>
              </c:ext>
            </c:extLst>
          </c:dPt>
          <c:val>
            <c:numRef>
              <c:f>Sheet1!$A$3:$E$3</c:f>
              <c:numCache>
                <c:formatCode>General</c:formatCode>
                <c:ptCount val="5"/>
                <c:pt idx="0">
                  <c:v>0.8</c:v>
                </c:pt>
                <c:pt idx="1">
                  <c:v>0.2</c:v>
                </c:pt>
                <c:pt idx="2">
                  <c:v>0.3</c:v>
                </c:pt>
                <c:pt idx="3">
                  <c:v>0.1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D2-8C4D-B672-5EAF325070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86886776"/>
        <c:axId val="-2086897640"/>
        <c:axId val="0"/>
      </c:bar3DChart>
      <c:catAx>
        <c:axId val="-2086886776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6897640"/>
        <c:crosses val="autoZero"/>
        <c:auto val="1"/>
        <c:lblAlgn val="ctr"/>
        <c:lblOffset val="100"/>
        <c:noMultiLvlLbl val="0"/>
      </c:catAx>
      <c:valAx>
        <c:axId val="-2086897640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one"/>
        <c:crossAx val="-2086886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F98D9-4095-5F4E-8E3F-16E1BF9653E6}" type="datetime1">
              <a:rPr lang="en-US" smtClean="0"/>
              <a:t>9/11/21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344E1-11C5-B746-A1A8-00A6533CD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65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492F3-D61D-204F-9771-59932BF47063}" type="datetime1">
              <a:rPr lang="en-US" smtClean="0"/>
              <a:t>9/11/21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7B57A-28CB-564C-B426-1CE1E278E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556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move tis slide and the next one, with</a:t>
            </a:r>
            <a:r>
              <a:rPr lang="en-US" baseline="0" dirty="0"/>
              <a:t> a plot of </a:t>
            </a:r>
            <a:r>
              <a:rPr lang="en-US" dirty="0"/>
              <a:t>frequencies, to earlier.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7B57A-28CB-564C-B426-1CE1E278EB9D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2CD8C-085E-B243-9324-D7B30D7DAEA4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8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2CD8C-085E-B243-9324-D7B30D7DAEA4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82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335" y="8686272"/>
            <a:ext cx="297112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107" tIns="45554" rIns="91107" bIns="45554" anchor="b"/>
          <a:lstStyle>
            <a:lvl1pPr eaLnBrk="0" hangingPunct="0"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/>
            <a:fld id="{0031423A-6429-EA43-ACF6-4B68ABF051B9}" type="slidenum">
              <a:rPr lang="ar-sa" sz="1100" i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 hangingPunct="1"/>
              <a:t>46</a:t>
            </a:fld>
            <a:endParaRPr lang="en-US" sz="1100" i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817" y="4344459"/>
            <a:ext cx="5486910" cy="4214813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4335" y="8686272"/>
            <a:ext cx="297112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107" tIns="45554" rIns="91107" bIns="45554" anchor="b"/>
          <a:lstStyle>
            <a:lvl1pPr eaLnBrk="0" hangingPunct="0"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6563" algn="l"/>
                <a:tab pos="876300" algn="l"/>
                <a:tab pos="1317625" algn="l"/>
                <a:tab pos="1757363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/>
            <a:fld id="{0031423A-6429-EA43-ACF6-4B68ABF051B9}" type="slidenum">
              <a:rPr lang="ar-sa" sz="1100" i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 hangingPunct="1"/>
              <a:t>47</a:t>
            </a:fld>
            <a:endParaRPr lang="en-US" sz="1100" i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817" y="4344459"/>
            <a:ext cx="5486910" cy="4214813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335" y="8686272"/>
            <a:ext cx="2971122" cy="4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113" tIns="45557" rIns="91113" bIns="45557" anchor="b"/>
          <a:lstStyle>
            <a:lvl1pPr eaLnBrk="0" hangingPunct="0">
              <a:tabLst>
                <a:tab pos="438150" algn="l"/>
                <a:tab pos="877888" algn="l"/>
                <a:tab pos="1319213" algn="l"/>
                <a:tab pos="1758950" algn="l"/>
              </a:tabLst>
              <a:defRPr i="1"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438150" algn="l"/>
                <a:tab pos="877888" algn="l"/>
                <a:tab pos="1319213" algn="l"/>
                <a:tab pos="175895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438150" algn="l"/>
                <a:tab pos="877888" algn="l"/>
                <a:tab pos="1319213" algn="l"/>
                <a:tab pos="175895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438150" algn="l"/>
                <a:tab pos="877888" algn="l"/>
                <a:tab pos="1319213" algn="l"/>
                <a:tab pos="175895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438150" algn="l"/>
                <a:tab pos="877888" algn="l"/>
                <a:tab pos="1319213" algn="l"/>
                <a:tab pos="175895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8150" algn="l"/>
                <a:tab pos="877888" algn="l"/>
                <a:tab pos="1319213" algn="l"/>
                <a:tab pos="175895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8150" algn="l"/>
                <a:tab pos="877888" algn="l"/>
                <a:tab pos="1319213" algn="l"/>
                <a:tab pos="175895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8150" algn="l"/>
                <a:tab pos="877888" algn="l"/>
                <a:tab pos="1319213" algn="l"/>
                <a:tab pos="175895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38150" algn="l"/>
                <a:tab pos="877888" algn="l"/>
                <a:tab pos="1319213" algn="l"/>
                <a:tab pos="175895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 eaLnBrk="1" hangingPunct="1"/>
            <a:fld id="{8E7BA488-5CB0-D54C-BE6E-D1E77B3F884E}" type="slidenum">
              <a:rPr lang="ar-sa" sz="1100" i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 hangingPunct="1"/>
              <a:t>49</a:t>
            </a:fld>
            <a:endParaRPr lang="en-US" sz="1100" i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7412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817" y="4344459"/>
            <a:ext cx="5486910" cy="4214813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760C-D401-CB44-9A10-70583C24B563}" type="datetime1">
              <a:rPr lang="en-US" smtClean="0"/>
              <a:t>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Habil Zare, Oncinfo 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8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5414-C13E-2A4D-B1A5-6DE46CC2ECD4}" type="datetime1">
              <a:rPr lang="en-US" smtClean="0"/>
              <a:t>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Habil Zare, Oncinfo 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7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4694-6281-334E-966C-5B16E45889D2}" type="datetime1">
              <a:rPr lang="en-US" smtClean="0"/>
              <a:t>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Habil Zare, Oncinfo 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7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F744-B2AC-4C4C-9951-8FC647EFD45C}" type="datetime1">
              <a:rPr lang="en-US" smtClean="0"/>
              <a:t>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Habil Zare, Oncinfo 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0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749D-15A9-4048-A30F-A22518E24280}" type="datetime1">
              <a:rPr lang="en-US" smtClean="0"/>
              <a:t>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Habil Zare, Oncinfo 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1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3892-E99C-214A-907E-472BF0C96F27}" type="datetime1">
              <a:rPr lang="en-US" smtClean="0"/>
              <a:t>9/11/21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Habil Zare, Oncinfo Lab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7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D947-A16B-BB47-AC0B-06E66B4079C6}" type="datetime1">
              <a:rPr lang="en-US" smtClean="0"/>
              <a:t>9/11/21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Habil Zare, Oncinfo Lab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3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90F6-7CED-004E-BA09-1DD112EA513F}" type="datetime1">
              <a:rPr lang="en-US" smtClean="0"/>
              <a:t>9/11/21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Habil Zare, Oncinfo Lab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9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43AC-22FD-9C4D-BE4C-C6514C485FCA}" type="datetime1">
              <a:rPr lang="en-US" smtClean="0"/>
              <a:t>9/11/21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Habil Zare, Oncinfo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33A-64DC-3D4E-9443-0613FFB6285A}" type="datetime1">
              <a:rPr lang="en-US" smtClean="0"/>
              <a:t>9/11/21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Habil Zare, Oncinfo Lab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1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5AD94-E409-5B45-9AAD-CB27807985FA}" type="datetime1">
              <a:rPr lang="en-US" smtClean="0"/>
              <a:t>9/11/21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Habil Zare, Oncinfo Lab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3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19870-6C03-1444-B1F7-491B125C18A8}" type="datetime1">
              <a:rPr lang="en-US" smtClean="0"/>
              <a:t>9/11/21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Habil Zare, Oncinfo Lab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48C02-72B7-3749-8899-7F91E51F2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1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5181"/>
            <a:ext cx="7772400" cy="2118273"/>
          </a:xfrm>
        </p:spPr>
        <p:txBody>
          <a:bodyPr>
            <a:noAutofit/>
          </a:bodyPr>
          <a:lstStyle/>
          <a:p>
            <a:r>
              <a:rPr lang="en-US" sz="5000" dirty="0"/>
              <a:t>Inferring clonal composition </a:t>
            </a:r>
            <a:br>
              <a:rPr lang="en-US" sz="5000" dirty="0"/>
            </a:br>
            <a:r>
              <a:rPr lang="en-US" sz="5000" dirty="0"/>
              <a:t>of a breast cancer </a:t>
            </a:r>
            <a:br>
              <a:rPr lang="en-US" sz="5000" dirty="0"/>
            </a:br>
            <a:r>
              <a:rPr lang="en-US" sz="5000" dirty="0"/>
              <a:t>from multiple tissue samples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4060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Habil Zare</a:t>
            </a:r>
          </a:p>
          <a:p>
            <a:r>
              <a:rPr lang="en-US" dirty="0">
                <a:solidFill>
                  <a:schemeClr val="tx1"/>
                </a:solidFill>
              </a:rPr>
              <a:t>Department of Genome Sciences</a:t>
            </a:r>
          </a:p>
          <a:p>
            <a:r>
              <a:rPr lang="en-US" dirty="0">
                <a:solidFill>
                  <a:schemeClr val="tx1"/>
                </a:solidFill>
              </a:rPr>
              <a:t>University of Washington</a:t>
            </a:r>
          </a:p>
          <a:p>
            <a:r>
              <a:rPr lang="en-US" dirty="0">
                <a:solidFill>
                  <a:schemeClr val="tx1"/>
                </a:solidFill>
              </a:rPr>
              <a:t>19 Dec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31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r>
              <a:rPr lang="en-US" dirty="0"/>
              <a:t>Our approach to analyze multiple samples from a single tumor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398" y="4306454"/>
            <a:ext cx="2241876" cy="2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34" y="1415940"/>
            <a:ext cx="6584005" cy="54315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r>
              <a:rPr lang="en-US" dirty="0"/>
              <a:t>Each sample has different information about the clonal composition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8" y="2975738"/>
            <a:ext cx="2201566" cy="1816203"/>
          </a:xfrm>
          <a:prstGeom prst="rect">
            <a:avLst/>
          </a:prstGeom>
        </p:spPr>
      </p:pic>
      <p:pic>
        <p:nvPicPr>
          <p:cNvPr id="3" name="Picture 2" descr="tumor_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32" y="1830367"/>
            <a:ext cx="1780972" cy="619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2" y="3511979"/>
            <a:ext cx="2022272" cy="585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35" y="5784263"/>
            <a:ext cx="1886569" cy="858982"/>
          </a:xfrm>
          <a:prstGeom prst="rect">
            <a:avLst/>
          </a:prstGeom>
        </p:spPr>
      </p:pic>
      <p:pic>
        <p:nvPicPr>
          <p:cNvPr id="4" name="Picture 3" descr="tube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50" y="1279018"/>
            <a:ext cx="487680" cy="1696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30" y="3194421"/>
            <a:ext cx="477520" cy="1696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84" y="5127259"/>
            <a:ext cx="475481" cy="16967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532036" y="2032036"/>
            <a:ext cx="846562" cy="417899"/>
            <a:chOff x="1608974" y="2037931"/>
            <a:chExt cx="2469013" cy="417899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861689" y="2449935"/>
              <a:ext cx="2130032" cy="58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608974" y="2037931"/>
              <a:ext cx="2469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PCR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1818409" y="2449935"/>
            <a:ext cx="811126" cy="5281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6" idx="1"/>
          </p:cNvCxnSpPr>
          <p:nvPr/>
        </p:nvCxnSpPr>
        <p:spPr>
          <a:xfrm>
            <a:off x="2020455" y="3797366"/>
            <a:ext cx="473377" cy="73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776536" y="4591841"/>
            <a:ext cx="958596" cy="973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532036" y="3679474"/>
            <a:ext cx="846562" cy="417899"/>
            <a:chOff x="1608974" y="2037931"/>
            <a:chExt cx="2469013" cy="417899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1861689" y="2449935"/>
              <a:ext cx="2130032" cy="58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608974" y="2037931"/>
              <a:ext cx="2469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PCR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56536" y="5768088"/>
            <a:ext cx="846562" cy="417899"/>
            <a:chOff x="1608974" y="2037931"/>
            <a:chExt cx="2469013" cy="417899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1861689" y="2449935"/>
              <a:ext cx="2130032" cy="58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608974" y="2037931"/>
              <a:ext cx="2469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PCR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976093" y="2128503"/>
            <a:ext cx="1409351" cy="646331"/>
            <a:chOff x="1603679" y="2132664"/>
            <a:chExt cx="2469013" cy="646331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1861689" y="2449935"/>
              <a:ext cx="2130032" cy="58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603679" y="2132664"/>
              <a:ext cx="24690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Next Gen </a:t>
              </a:r>
            </a:p>
            <a:p>
              <a:pPr algn="ctr"/>
              <a:r>
                <a:rPr lang="en-US" dirty="0"/>
                <a:t>Sequencing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929873" y="3774207"/>
            <a:ext cx="1409351" cy="646331"/>
            <a:chOff x="1603679" y="2132664"/>
            <a:chExt cx="2469013" cy="646331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1861689" y="2449935"/>
              <a:ext cx="2130032" cy="58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603679" y="2132664"/>
              <a:ext cx="24690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Next Gen </a:t>
              </a:r>
            </a:p>
            <a:p>
              <a:pPr algn="ctr"/>
              <a:r>
                <a:rPr lang="en-US" dirty="0"/>
                <a:t>Sequencing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976093" y="5862821"/>
            <a:ext cx="1409351" cy="646331"/>
            <a:chOff x="1603679" y="2132664"/>
            <a:chExt cx="2469013" cy="646331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1861689" y="2449935"/>
              <a:ext cx="2130032" cy="58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603679" y="2132664"/>
              <a:ext cx="24690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Next Gen </a:t>
              </a:r>
            </a:p>
            <a:p>
              <a:pPr algn="ctr"/>
              <a:r>
                <a:rPr lang="en-US" dirty="0"/>
                <a:t>Sequencing</a:t>
              </a: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70" y="2341701"/>
            <a:ext cx="1598986" cy="21993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70" y="6070124"/>
            <a:ext cx="1598986" cy="21993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70" y="4012906"/>
            <a:ext cx="1598986" cy="219935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5906823" y="1209748"/>
            <a:ext cx="384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Counting the number of reads which support each mutation</a:t>
            </a:r>
          </a:p>
        </p:txBody>
      </p:sp>
    </p:spTree>
    <p:extLst>
      <p:ext uri="{BB962C8B-B14F-4D97-AF65-F5344CB8AC3E}">
        <p14:creationId xmlns:p14="http://schemas.microsoft.com/office/powerpoint/2010/main" val="10067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r>
              <a:rPr lang="en-US" dirty="0"/>
              <a:t>A closer look at </a:t>
            </a:r>
            <a:br>
              <a:rPr lang="en-US" dirty="0"/>
            </a:br>
            <a:r>
              <a:rPr lang="en-US" dirty="0"/>
              <a:t>the Next-Gen Sequencing output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70" y="2341701"/>
            <a:ext cx="1598986" cy="2199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15" y="2424503"/>
            <a:ext cx="6395953" cy="87974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93040" y="4278776"/>
            <a:ext cx="858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At each locus, 2 integers are provided: </a:t>
            </a:r>
            <a:br>
              <a:rPr lang="en-US" sz="2400" dirty="0"/>
            </a:br>
            <a:r>
              <a:rPr lang="en-US" sz="2400" dirty="0"/>
              <a:t>total number of analyzed reads, and</a:t>
            </a:r>
            <a:br>
              <a:rPr lang="en-US" sz="2400" dirty="0"/>
            </a:br>
            <a:r>
              <a:rPr lang="en-US" sz="2400" dirty="0"/>
              <a:t>the number of reads supporting the mutation.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Because different clones have different contributions to each sample, these numbers vary across the samples.</a:t>
            </a:r>
          </a:p>
        </p:txBody>
      </p:sp>
      <p:sp>
        <p:nvSpPr>
          <p:cNvPr id="45" name="Rectangular Callout 44"/>
          <p:cNvSpPr>
            <a:spLocks noChangeAspect="1"/>
          </p:cNvSpPr>
          <p:nvPr/>
        </p:nvSpPr>
        <p:spPr>
          <a:xfrm>
            <a:off x="5091798" y="3711644"/>
            <a:ext cx="3950602" cy="818287"/>
          </a:xfrm>
          <a:prstGeom prst="wedgeRectCallout">
            <a:avLst>
              <a:gd name="adj1" fmla="val -71768"/>
              <a:gd name="adj2" fmla="val 25924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How to use this variation to infer the clonal composition?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7257 0.06065 " pathEditMode="relative" ptsTypes="AA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r>
              <a:rPr lang="en-US" sz="4000" b="1" dirty="0"/>
              <a:t>The</a:t>
            </a:r>
            <a:r>
              <a:rPr lang="en-US" sz="4000" dirty="0"/>
              <a:t> </a:t>
            </a:r>
            <a:r>
              <a:rPr lang="en-US" sz="4000" b="1" dirty="0"/>
              <a:t>observations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96038" y="1660476"/>
            <a:ext cx="45907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observations boils down to the number of reads which support each allele.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M</a:t>
            </a:r>
            <a:r>
              <a:rPr lang="en-US" sz="2400" dirty="0"/>
              <a:t> samples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Mutations on </a:t>
            </a:r>
            <a:r>
              <a:rPr lang="en-US" sz="2400" b="1" dirty="0"/>
              <a:t>N</a:t>
            </a:r>
            <a:r>
              <a:rPr lang="en-US" sz="2400" dirty="0"/>
              <a:t> loci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13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13398" y="112101"/>
            <a:ext cx="2889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Building a generative model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4720" y="1198811"/>
            <a:ext cx="3689688" cy="5072588"/>
            <a:chOff x="184720" y="1198811"/>
            <a:chExt cx="3689688" cy="5072588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184720" y="1444751"/>
              <a:ext cx="3689688" cy="4826648"/>
              <a:chOff x="0" y="1460500"/>
              <a:chExt cx="2891608" cy="393388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r="70113"/>
              <a:stretch/>
            </p:blipFill>
            <p:spPr>
              <a:xfrm>
                <a:off x="0" y="1460500"/>
                <a:ext cx="2732853" cy="393388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2506060" y="1644332"/>
                <a:ext cx="385548" cy="7371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84720" y="1198811"/>
              <a:ext cx="1079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Tumor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881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14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Building a generative model</a:t>
            </a:r>
            <a:br>
              <a:rPr lang="en-US" dirty="0"/>
            </a:br>
            <a:r>
              <a:rPr lang="en-US" sz="4000" dirty="0"/>
              <a:t>Given the parameters, how to generate data?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41686" y="2044656"/>
            <a:ext cx="3047798" cy="4053570"/>
            <a:chOff x="468686" y="2012906"/>
            <a:chExt cx="3047798" cy="40535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86" y="2012906"/>
              <a:ext cx="3047798" cy="40535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21023" y="3249689"/>
              <a:ext cx="214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/>
                <a:t>Data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70834" y="4251325"/>
            <a:ext cx="3016251" cy="1403350"/>
            <a:chOff x="4770834" y="4251325"/>
            <a:chExt cx="3016251" cy="1403350"/>
          </a:xfrm>
        </p:grpSpPr>
        <p:sp>
          <p:nvSpPr>
            <p:cNvPr id="27" name="Oval 26"/>
            <p:cNvSpPr/>
            <p:nvPr/>
          </p:nvSpPr>
          <p:spPr>
            <a:xfrm>
              <a:off x="4770834" y="4251325"/>
              <a:ext cx="3016251" cy="1403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53001" y="4592714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Parameters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46194" y="3040777"/>
            <a:ext cx="2332766" cy="916936"/>
            <a:chOff x="3946194" y="3040777"/>
            <a:chExt cx="2332766" cy="916936"/>
          </a:xfrm>
        </p:grpSpPr>
        <p:sp>
          <p:nvSpPr>
            <p:cNvPr id="20" name="Bent Arrow 19"/>
            <p:cNvSpPr/>
            <p:nvPr/>
          </p:nvSpPr>
          <p:spPr>
            <a:xfrm rot="10800000" flipV="1">
              <a:off x="3946194" y="3040777"/>
              <a:ext cx="2332766" cy="916936"/>
            </a:xfrm>
            <a:prstGeom prst="bentArrow">
              <a:avLst>
                <a:gd name="adj1" fmla="val 25000"/>
                <a:gd name="adj2" fmla="val 32480"/>
                <a:gd name="adj3" fmla="val 25000"/>
                <a:gd name="adj4" fmla="val 43750"/>
              </a:avLst>
            </a:prstGeom>
            <a:solidFill>
              <a:srgbClr val="008000"/>
            </a:solidFill>
            <a:ln>
              <a:solidFill>
                <a:srgbClr val="CCFFCC"/>
              </a:solidFill>
            </a:ln>
            <a:effectLst>
              <a:glow rad="50800">
                <a:srgbClr val="CCFFCC">
                  <a:alpha val="45000"/>
                </a:srgbClr>
              </a:glow>
              <a:outerShdw blurRad="40000" dist="23000" dir="5400000" rotWithShape="0">
                <a:schemeClr val="tx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51110" y="3499245"/>
              <a:ext cx="11622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Generate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219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41686" y="2044656"/>
            <a:ext cx="3047798" cy="4053570"/>
            <a:chOff x="468686" y="2012906"/>
            <a:chExt cx="3047798" cy="40535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86" y="2012906"/>
              <a:ext cx="3047798" cy="40535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21023" y="3249689"/>
              <a:ext cx="214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/>
                <a:t>Data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70834" y="4251325"/>
            <a:ext cx="3016251" cy="1403350"/>
            <a:chOff x="4770834" y="4251325"/>
            <a:chExt cx="3016251" cy="1403350"/>
          </a:xfrm>
        </p:grpSpPr>
        <p:sp>
          <p:nvSpPr>
            <p:cNvPr id="27" name="Oval 26"/>
            <p:cNvSpPr/>
            <p:nvPr/>
          </p:nvSpPr>
          <p:spPr>
            <a:xfrm>
              <a:off x="4770834" y="4251325"/>
              <a:ext cx="3016251" cy="1403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53001" y="4592714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Parameters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46194" y="3040777"/>
            <a:ext cx="2332766" cy="916936"/>
            <a:chOff x="3946194" y="3040777"/>
            <a:chExt cx="2332766" cy="916936"/>
          </a:xfrm>
        </p:grpSpPr>
        <p:sp>
          <p:nvSpPr>
            <p:cNvPr id="20" name="Bent Arrow 19"/>
            <p:cNvSpPr/>
            <p:nvPr/>
          </p:nvSpPr>
          <p:spPr>
            <a:xfrm rot="10800000" flipV="1">
              <a:off x="3946194" y="3040777"/>
              <a:ext cx="2332766" cy="916936"/>
            </a:xfrm>
            <a:prstGeom prst="bentArrow">
              <a:avLst>
                <a:gd name="adj1" fmla="val 25000"/>
                <a:gd name="adj2" fmla="val 32480"/>
                <a:gd name="adj3" fmla="val 25000"/>
                <a:gd name="adj4" fmla="val 43750"/>
              </a:avLst>
            </a:prstGeom>
            <a:solidFill>
              <a:srgbClr val="008000"/>
            </a:solidFill>
            <a:ln>
              <a:solidFill>
                <a:srgbClr val="CCFFCC"/>
              </a:solidFill>
            </a:ln>
            <a:effectLst>
              <a:glow rad="50800">
                <a:srgbClr val="CCFFCC">
                  <a:alpha val="45000"/>
                </a:srgbClr>
              </a:glow>
              <a:outerShdw blurRad="40000" dist="23000" dir="5400000" rotWithShape="0">
                <a:schemeClr val="tx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51110" y="3499245"/>
              <a:ext cx="11622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Generate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5936" y="4057114"/>
            <a:ext cx="719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Building a generative model</a:t>
            </a:r>
            <a:br>
              <a:rPr lang="en-US" dirty="0"/>
            </a:br>
            <a:r>
              <a:rPr lang="en-US" sz="4000" dirty="0"/>
              <a:t>Given the parameters, how to generate data? </a:t>
            </a:r>
          </a:p>
        </p:txBody>
      </p:sp>
    </p:spTree>
    <p:extLst>
      <p:ext uri="{BB962C8B-B14F-4D97-AF65-F5344CB8AC3E}">
        <p14:creationId xmlns:p14="http://schemas.microsoft.com/office/powerpoint/2010/main" val="1725319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946194" y="3040777"/>
            <a:ext cx="2332766" cy="916936"/>
            <a:chOff x="3946194" y="3040777"/>
            <a:chExt cx="2332766" cy="916936"/>
          </a:xfrm>
        </p:grpSpPr>
        <p:sp>
          <p:nvSpPr>
            <p:cNvPr id="20" name="Bent Arrow 19"/>
            <p:cNvSpPr/>
            <p:nvPr/>
          </p:nvSpPr>
          <p:spPr>
            <a:xfrm rot="10800000" flipV="1">
              <a:off x="3946194" y="3040777"/>
              <a:ext cx="2332766" cy="916936"/>
            </a:xfrm>
            <a:prstGeom prst="bentArrow">
              <a:avLst>
                <a:gd name="adj1" fmla="val 25000"/>
                <a:gd name="adj2" fmla="val 32480"/>
                <a:gd name="adj3" fmla="val 25000"/>
                <a:gd name="adj4" fmla="val 43750"/>
              </a:avLst>
            </a:prstGeom>
            <a:solidFill>
              <a:srgbClr val="008000"/>
            </a:solidFill>
            <a:ln>
              <a:solidFill>
                <a:srgbClr val="CCFFCC"/>
              </a:solidFill>
            </a:ln>
            <a:effectLst>
              <a:glow rad="50800">
                <a:srgbClr val="CCFFCC">
                  <a:alpha val="45000"/>
                </a:srgbClr>
              </a:glow>
              <a:outerShdw blurRad="40000" dist="23000" dir="5400000" rotWithShape="0">
                <a:schemeClr val="tx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51110" y="3499245"/>
              <a:ext cx="11622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Generate</a:t>
              </a:r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84720" y="1444751"/>
            <a:ext cx="3689688" cy="4826648"/>
            <a:chOff x="0" y="1460500"/>
            <a:chExt cx="2891608" cy="393388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/>
            <a:srcRect r="70113"/>
            <a:stretch/>
          </p:blipFill>
          <p:spPr>
            <a:xfrm>
              <a:off x="0" y="1460500"/>
              <a:ext cx="2732853" cy="393388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506060" y="1644332"/>
              <a:ext cx="385548" cy="737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16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/>
          </a:bodyPr>
          <a:lstStyle/>
          <a:p>
            <a:r>
              <a:rPr lang="en-US" dirty="0"/>
              <a:t>Building a generative model</a:t>
            </a:r>
            <a:endParaRPr lang="en-US" sz="4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770834" y="4251325"/>
            <a:ext cx="3016251" cy="1403350"/>
            <a:chOff x="4770834" y="4251325"/>
            <a:chExt cx="3016251" cy="1403350"/>
          </a:xfrm>
        </p:grpSpPr>
        <p:sp>
          <p:nvSpPr>
            <p:cNvPr id="27" name="Oval 26"/>
            <p:cNvSpPr/>
            <p:nvPr/>
          </p:nvSpPr>
          <p:spPr>
            <a:xfrm>
              <a:off x="4770834" y="4251325"/>
              <a:ext cx="3016251" cy="1403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53001" y="4592714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Parameters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193444" y="3723770"/>
            <a:ext cx="719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9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The main assumption on the distribution of reads</a:t>
            </a:r>
            <a:r>
              <a:rPr lang="en-US" dirty="0"/>
              <a:t> </a:t>
            </a:r>
          </a:p>
        </p:txBody>
      </p:sp>
      <p:pic>
        <p:nvPicPr>
          <p:cNvPr id="4" name="Picture 3" descr="tub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" y="2927927"/>
            <a:ext cx="1036320" cy="36055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3397" y="1371371"/>
            <a:ext cx="8868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Mutation </a:t>
            </a:r>
            <a:r>
              <a:rPr lang="en-US" sz="2800" i="1" dirty="0"/>
              <a:t>i</a:t>
            </a:r>
            <a:r>
              <a:rPr lang="en-US" sz="2800" dirty="0"/>
              <a:t> can be </a:t>
            </a:r>
            <a:r>
              <a:rPr lang="en-US" sz="2800" b="1" dirty="0">
                <a:solidFill>
                  <a:srgbClr val="FF0000"/>
                </a:solidFill>
              </a:rPr>
              <a:t>present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or </a:t>
            </a:r>
            <a:r>
              <a:rPr lang="en-US" sz="2800" b="1" dirty="0">
                <a:solidFill>
                  <a:srgbClr val="000090"/>
                </a:solidFill>
              </a:rPr>
              <a:t>absent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/>
              <a:t>in each clone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57" y="2927928"/>
            <a:ext cx="1036320" cy="360552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92509" y="4189734"/>
            <a:ext cx="1493508" cy="646331"/>
            <a:chOff x="792509" y="4189734"/>
            <a:chExt cx="1493508" cy="646331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980558" y="4534593"/>
              <a:ext cx="12286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92509" y="4189734"/>
              <a:ext cx="1493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Project on </a:t>
              </a:r>
            </a:p>
            <a:p>
              <a:pPr algn="ctr"/>
              <a:r>
                <a:rPr lang="en-US" dirty="0"/>
                <a:t>Mutation </a:t>
              </a:r>
              <a:r>
                <a:rPr lang="en-US" i="1" dirty="0"/>
                <a:t>i</a:t>
              </a:r>
              <a:r>
                <a:rPr lang="en-US" dirty="0"/>
                <a:t>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17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3398" y="112101"/>
            <a:ext cx="2889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Building a generative model</a:t>
            </a:r>
            <a:br>
              <a:rPr lang="en-US" dirty="0"/>
            </a:b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38287" y="3029628"/>
            <a:ext cx="57964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Assumption</a:t>
            </a:r>
            <a:r>
              <a:rPr lang="en-US" sz="2400" dirty="0"/>
              <a:t>: </a:t>
            </a:r>
          </a:p>
          <a:p>
            <a:r>
              <a:rPr lang="en-US" sz="2400" dirty="0"/>
              <a:t>Reads are analyzed uniformly at random  </a:t>
            </a:r>
          </a:p>
          <a:p>
            <a:r>
              <a:rPr lang="en-US" sz="2400" dirty="0"/>
              <a:t>           =&gt;      Binomially distributed</a:t>
            </a:r>
          </a:p>
        </p:txBody>
      </p:sp>
    </p:spTree>
    <p:extLst>
      <p:ext uri="{BB962C8B-B14F-4D97-AF65-F5344CB8AC3E}">
        <p14:creationId xmlns:p14="http://schemas.microsoft.com/office/powerpoint/2010/main" val="16820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The main assumption on the distribution of reads</a:t>
            </a:r>
            <a:r>
              <a:rPr lang="en-US" dirty="0"/>
              <a:t> </a:t>
            </a:r>
          </a:p>
        </p:txBody>
      </p:sp>
      <p:pic>
        <p:nvPicPr>
          <p:cNvPr id="4" name="Picture 3" descr="tub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4" y="2927927"/>
            <a:ext cx="1036320" cy="36055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3397" y="1371371"/>
            <a:ext cx="8868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Mutation </a:t>
            </a:r>
            <a:r>
              <a:rPr lang="en-US" sz="2800" i="1" dirty="0"/>
              <a:t>i</a:t>
            </a:r>
            <a:r>
              <a:rPr lang="en-US" sz="2800" dirty="0"/>
              <a:t> can be </a:t>
            </a:r>
            <a:r>
              <a:rPr lang="en-US" sz="2800" b="1" dirty="0">
                <a:solidFill>
                  <a:srgbClr val="FF0000"/>
                </a:solidFill>
              </a:rPr>
              <a:t>present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or </a:t>
            </a:r>
            <a:r>
              <a:rPr lang="en-US" sz="2800" b="1" dirty="0">
                <a:solidFill>
                  <a:srgbClr val="000090"/>
                </a:solidFill>
              </a:rPr>
              <a:t>absent</a:t>
            </a:r>
            <a:r>
              <a:rPr lang="en-US" sz="2800" dirty="0">
                <a:solidFill>
                  <a:srgbClr val="000090"/>
                </a:solidFill>
              </a:rPr>
              <a:t> </a:t>
            </a:r>
            <a:r>
              <a:rPr lang="en-US" sz="2800" dirty="0"/>
              <a:t>in each clone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57" y="2927928"/>
            <a:ext cx="1036320" cy="360552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92509" y="4189734"/>
            <a:ext cx="1493508" cy="646331"/>
            <a:chOff x="792509" y="4189734"/>
            <a:chExt cx="1493508" cy="646331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980558" y="4534593"/>
              <a:ext cx="12286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92509" y="4189734"/>
              <a:ext cx="1493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Project on </a:t>
              </a:r>
            </a:p>
            <a:p>
              <a:pPr algn="ctr"/>
              <a:r>
                <a:rPr lang="en-US" dirty="0"/>
                <a:t>Mutation </a:t>
              </a:r>
              <a:r>
                <a:rPr lang="en-US" i="1" dirty="0"/>
                <a:t>i</a:t>
              </a:r>
              <a:r>
                <a:rPr lang="en-US" dirty="0"/>
                <a:t> 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501" y="4157608"/>
            <a:ext cx="2776115" cy="510118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4326775" y="2597727"/>
            <a:ext cx="4112952" cy="1262765"/>
          </a:xfrm>
          <a:prstGeom prst="wedgeRectCallout">
            <a:avLst>
              <a:gd name="adj1" fmla="val -32895"/>
              <a:gd name="adj2" fmla="val 8039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Number of reads exhibiting the variant allele at locus </a:t>
            </a:r>
            <a:r>
              <a:rPr lang="en-US" sz="2000" i="1" dirty="0">
                <a:solidFill>
                  <a:schemeClr val="tx1"/>
                </a:solidFill>
              </a:rPr>
              <a:t>i </a:t>
            </a:r>
            <a:r>
              <a:rPr lang="en-US" sz="2000" dirty="0">
                <a:solidFill>
                  <a:schemeClr val="tx1"/>
                </a:solidFill>
              </a:rPr>
              <a:t>in sample </a:t>
            </a:r>
            <a:r>
              <a:rPr lang="en-US" sz="2000" i="1" dirty="0">
                <a:solidFill>
                  <a:schemeClr val="tx1"/>
                </a:solidFill>
              </a:rPr>
              <a:t>j.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4326775" y="4707830"/>
            <a:ext cx="1626289" cy="833988"/>
          </a:xfrm>
          <a:prstGeom prst="wedgeRectCallout">
            <a:avLst>
              <a:gd name="adj1" fmla="val 78745"/>
              <a:gd name="adj2" fmla="val -7426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Total number of reads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7276424" y="4872816"/>
            <a:ext cx="1705939" cy="669002"/>
          </a:xfrm>
          <a:prstGeom prst="wedgeRectCallout">
            <a:avLst>
              <a:gd name="adj1" fmla="val -59838"/>
              <a:gd name="adj2" fmla="val -10197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Frequency of variant allele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005472" y="4189734"/>
            <a:ext cx="1493508" cy="369332"/>
            <a:chOff x="792509" y="4189734"/>
            <a:chExt cx="1493508" cy="36933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980558" y="4534593"/>
              <a:ext cx="12286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92509" y="4189734"/>
              <a:ext cx="1493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Assumption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18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3398" y="112101"/>
            <a:ext cx="2889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Building a generative model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92" y="338095"/>
            <a:ext cx="9030603" cy="764453"/>
          </a:xfrm>
        </p:spPr>
        <p:txBody>
          <a:bodyPr>
            <a:normAutofit fontScale="90000"/>
          </a:bodyPr>
          <a:lstStyle/>
          <a:p>
            <a:r>
              <a:rPr lang="en-US" dirty="0"/>
              <a:t>A close look at the binomial distribution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140" y="1228572"/>
            <a:ext cx="5552230" cy="1020236"/>
          </a:xfrm>
          <a:prstGeom prst="rect">
            <a:avLst/>
          </a:prstGeom>
        </p:spPr>
      </p:pic>
      <p:sp>
        <p:nvSpPr>
          <p:cNvPr id="17" name="Rectangular Callout 16"/>
          <p:cNvSpPr>
            <a:spLocks noChangeAspect="1"/>
          </p:cNvSpPr>
          <p:nvPr/>
        </p:nvSpPr>
        <p:spPr>
          <a:xfrm>
            <a:off x="4800872" y="2248808"/>
            <a:ext cx="3950602" cy="818287"/>
          </a:xfrm>
          <a:prstGeom prst="wedgeRectCallout">
            <a:avLst>
              <a:gd name="adj1" fmla="val -36792"/>
              <a:gd name="adj2" fmla="val -78474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Total number of reads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</a:rPr>
              <a:t>Observed</a:t>
            </a:r>
          </a:p>
        </p:txBody>
      </p:sp>
      <p:sp>
        <p:nvSpPr>
          <p:cNvPr id="18" name="Rectangular Callout 17"/>
          <p:cNvSpPr>
            <a:spLocks noChangeAspect="1"/>
          </p:cNvSpPr>
          <p:nvPr/>
        </p:nvSpPr>
        <p:spPr>
          <a:xfrm>
            <a:off x="2690091" y="4479095"/>
            <a:ext cx="4086082" cy="915158"/>
          </a:xfrm>
          <a:prstGeom prst="wedgeRectCallout">
            <a:avLst>
              <a:gd name="adj1" fmla="val 38625"/>
              <a:gd name="adj2" fmla="val -329946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Frequency of variant allele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6661" y="4305920"/>
            <a:ext cx="719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21" name="Rectangular Callout 20"/>
          <p:cNvSpPr/>
          <p:nvPr/>
        </p:nvSpPr>
        <p:spPr>
          <a:xfrm>
            <a:off x="113396" y="2248808"/>
            <a:ext cx="4250785" cy="1262765"/>
          </a:xfrm>
          <a:prstGeom prst="wedgeRectCallout">
            <a:avLst>
              <a:gd name="adj1" fmla="val -3421"/>
              <a:gd name="adj2" fmla="val -73208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Number of reads exhibiting the variant</a:t>
            </a:r>
          </a:p>
          <a:p>
            <a:pPr algn="ctr"/>
            <a:r>
              <a:rPr lang="en-US" sz="2400" b="1" dirty="0">
                <a:solidFill>
                  <a:srgbClr val="008000"/>
                </a:solidFill>
              </a:rPr>
              <a:t>Observed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0192" y="5611062"/>
            <a:ext cx="6002628" cy="1015663"/>
            <a:chOff x="2724727" y="5622607"/>
            <a:chExt cx="6002628" cy="1015663"/>
          </a:xfrm>
        </p:grpSpPr>
        <p:sp>
          <p:nvSpPr>
            <p:cNvPr id="6" name="TextBox 5"/>
            <p:cNvSpPr txBox="1"/>
            <p:nvPr/>
          </p:nvSpPr>
          <p:spPr>
            <a:xfrm>
              <a:off x="2724727" y="5622607"/>
              <a:ext cx="60026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            depends on: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dirty="0"/>
                <a:t>Which clones contain mutation </a:t>
              </a:r>
              <a:r>
                <a:rPr lang="en-US" sz="2000" i="1" dirty="0"/>
                <a:t>i</a:t>
              </a:r>
              <a:r>
                <a:rPr lang="en-US" sz="2000" dirty="0"/>
                <a:t> ?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dirty="0"/>
                <a:t>What is the frequency of those clones in sample j ?</a:t>
              </a:r>
            </a:p>
          </p:txBody>
        </p:sp>
        <p:pic>
          <p:nvPicPr>
            <p:cNvPr id="8" name="Picture 7" descr="pi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137" y="5703423"/>
              <a:ext cx="523002" cy="269425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19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3398" y="112101"/>
            <a:ext cx="2889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Building a generative model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5" grpId="0"/>
      <p:bldP spid="5" grpId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67345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kern="0" dirty="0">
                <a:solidFill>
                  <a:srgbClr val="990099"/>
                </a:solidFill>
              </a:rPr>
              <a:t>Hypothesis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8777" y="1656116"/>
            <a:ext cx="8833555" cy="43411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Because cancer is a heterogeneous disease, synergistic medications can treat it better than a single drug.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67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Introducing the hidden variables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25454" y="4285028"/>
            <a:ext cx="5484091" cy="2255023"/>
            <a:chOff x="-680427" y="2802506"/>
            <a:chExt cx="5484091" cy="225502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100" y="2802506"/>
              <a:ext cx="3705476" cy="907344"/>
            </a:xfrm>
            <a:prstGeom prst="rect">
              <a:avLst/>
            </a:prstGeom>
          </p:spPr>
        </p:pic>
        <p:sp>
          <p:nvSpPr>
            <p:cNvPr id="16" name="Rectangular Callout 15"/>
            <p:cNvSpPr/>
            <p:nvPr/>
          </p:nvSpPr>
          <p:spPr>
            <a:xfrm>
              <a:off x="-680427" y="4220870"/>
              <a:ext cx="5484091" cy="836659"/>
            </a:xfrm>
            <a:prstGeom prst="wedgeRectCallout">
              <a:avLst>
                <a:gd name="adj1" fmla="val -21645"/>
                <a:gd name="adj2" fmla="val -134335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90"/>
                  </a:solidFill>
                </a:rPr>
                <a:t>If Z</a:t>
              </a:r>
              <a:r>
                <a:rPr lang="en-US" sz="2000" baseline="-25000" dirty="0">
                  <a:solidFill>
                    <a:srgbClr val="000090"/>
                  </a:solidFill>
                </a:rPr>
                <a:t>i,c</a:t>
              </a:r>
              <a:r>
                <a:rPr lang="en-US" sz="2000" dirty="0">
                  <a:solidFill>
                    <a:srgbClr val="000090"/>
                  </a:solidFill>
                </a:rPr>
                <a:t> = 1, clone </a:t>
              </a:r>
              <a:r>
                <a:rPr lang="en-US" sz="2000" i="1" dirty="0">
                  <a:solidFill>
                    <a:srgbClr val="000090"/>
                  </a:solidFill>
                </a:rPr>
                <a:t>c</a:t>
              </a:r>
              <a:r>
                <a:rPr lang="en-US" sz="2000" dirty="0">
                  <a:solidFill>
                    <a:srgbClr val="000090"/>
                  </a:solidFill>
                </a:rPr>
                <a:t> has a variant allele at locus </a:t>
              </a:r>
              <a:r>
                <a:rPr lang="en-US" sz="2000" i="1" dirty="0">
                  <a:solidFill>
                    <a:srgbClr val="000090"/>
                  </a:solidFill>
                </a:rPr>
                <a:t>i</a:t>
              </a:r>
              <a:r>
                <a:rPr lang="en-US" sz="2000" dirty="0">
                  <a:solidFill>
                    <a:srgbClr val="000090"/>
                  </a:solidFill>
                </a:rPr>
                <a:t>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0192" y="5611062"/>
            <a:ext cx="6002628" cy="1015663"/>
            <a:chOff x="2724727" y="5622607"/>
            <a:chExt cx="6002628" cy="1015663"/>
          </a:xfrm>
        </p:grpSpPr>
        <p:sp>
          <p:nvSpPr>
            <p:cNvPr id="33" name="TextBox 32"/>
            <p:cNvSpPr txBox="1"/>
            <p:nvPr/>
          </p:nvSpPr>
          <p:spPr>
            <a:xfrm>
              <a:off x="2724727" y="5622607"/>
              <a:ext cx="60026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            depends on: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dirty="0"/>
                <a:t>Which clones contain mutation </a:t>
              </a:r>
              <a:r>
                <a:rPr lang="en-US" sz="2000" i="1" dirty="0"/>
                <a:t>i</a:t>
              </a:r>
              <a:r>
                <a:rPr lang="en-US" sz="2000" dirty="0"/>
                <a:t> ?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dirty="0"/>
                <a:t>What is the frequency of those clones in sample j ?</a:t>
              </a:r>
            </a:p>
          </p:txBody>
        </p:sp>
        <p:pic>
          <p:nvPicPr>
            <p:cNvPr id="34" name="Picture 33" descr="pi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137" y="5703423"/>
              <a:ext cx="523002" cy="269425"/>
            </a:xfrm>
            <a:prstGeom prst="rect">
              <a:avLst/>
            </a:prstGeom>
          </p:spPr>
        </p:pic>
      </p:grpSp>
      <p:pic>
        <p:nvPicPr>
          <p:cNvPr id="3" name="Picture 2" descr="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74" y="1531534"/>
            <a:ext cx="3450106" cy="39987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3398" y="112101"/>
            <a:ext cx="2889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Building a generative model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Notation for the model parameters</a:t>
            </a:r>
            <a:endParaRPr lang="en-US" sz="36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50192" y="5611062"/>
            <a:ext cx="6002628" cy="1015663"/>
            <a:chOff x="2724727" y="5622607"/>
            <a:chExt cx="6002628" cy="1015663"/>
          </a:xfrm>
        </p:grpSpPr>
        <p:sp>
          <p:nvSpPr>
            <p:cNvPr id="33" name="TextBox 32"/>
            <p:cNvSpPr txBox="1"/>
            <p:nvPr/>
          </p:nvSpPr>
          <p:spPr>
            <a:xfrm>
              <a:off x="2724727" y="5622607"/>
              <a:ext cx="60026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             depends on: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dirty="0"/>
                <a:t>Which clones contain mutation </a:t>
              </a:r>
              <a:r>
                <a:rPr lang="en-US" sz="2000" i="1" dirty="0"/>
                <a:t>i</a:t>
              </a:r>
              <a:r>
                <a:rPr lang="en-US" sz="2000" dirty="0"/>
                <a:t> ?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000" dirty="0"/>
                <a:t>What is the frequency of those clones in sample </a:t>
              </a:r>
              <a:r>
                <a:rPr lang="en-US" sz="2000" i="1" dirty="0"/>
                <a:t>j</a:t>
              </a:r>
              <a:r>
                <a:rPr lang="en-US" sz="2000" dirty="0"/>
                <a:t> ?</a:t>
              </a:r>
            </a:p>
          </p:txBody>
        </p:sp>
        <p:pic>
          <p:nvPicPr>
            <p:cNvPr id="34" name="Picture 33" descr="pi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137" y="5703423"/>
              <a:ext cx="523002" cy="26942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55" y="1568453"/>
            <a:ext cx="6802682" cy="341353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634182" y="5103091"/>
            <a:ext cx="404088" cy="12007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3398" y="112101"/>
            <a:ext cx="2889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Building a generative model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8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84720" y="1444751"/>
            <a:ext cx="3689688" cy="4826648"/>
            <a:chOff x="0" y="1460500"/>
            <a:chExt cx="2891608" cy="393388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/>
            <a:srcRect r="70113"/>
            <a:stretch/>
          </p:blipFill>
          <p:spPr>
            <a:xfrm>
              <a:off x="0" y="1460500"/>
              <a:ext cx="2732853" cy="393388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506060" y="1644332"/>
              <a:ext cx="385548" cy="737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22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/>
          </a:bodyPr>
          <a:lstStyle/>
          <a:p>
            <a:r>
              <a:rPr lang="en-US" dirty="0"/>
              <a:t>Building a generative model</a:t>
            </a:r>
            <a:endParaRPr lang="en-US" sz="4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770834" y="4251325"/>
            <a:ext cx="3016251" cy="1403350"/>
            <a:chOff x="4770834" y="4251325"/>
            <a:chExt cx="3016251" cy="1403350"/>
          </a:xfrm>
        </p:grpSpPr>
        <p:sp>
          <p:nvSpPr>
            <p:cNvPr id="27" name="Oval 26"/>
            <p:cNvSpPr/>
            <p:nvPr/>
          </p:nvSpPr>
          <p:spPr>
            <a:xfrm>
              <a:off x="4770834" y="4251325"/>
              <a:ext cx="3016251" cy="1403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53001" y="4592714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Parameters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73189" y="4219587"/>
            <a:ext cx="4939772" cy="2245366"/>
            <a:chOff x="3946194" y="4161862"/>
            <a:chExt cx="4939772" cy="224536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l="60711" t="38274" b="20214"/>
            <a:stretch/>
          </p:blipFill>
          <p:spPr>
            <a:xfrm>
              <a:off x="3946194" y="4161862"/>
              <a:ext cx="4939772" cy="2245366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833181" y="5285098"/>
              <a:ext cx="164699" cy="1683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03900" y="5162042"/>
              <a:ext cx="168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56535" y="1801016"/>
            <a:ext cx="3268340" cy="2814598"/>
            <a:chOff x="3856535" y="1801016"/>
            <a:chExt cx="3268340" cy="2814598"/>
          </a:xfrm>
        </p:grpSpPr>
        <p:grpSp>
          <p:nvGrpSpPr>
            <p:cNvPr id="24" name="Group 23"/>
            <p:cNvGrpSpPr/>
            <p:nvPr/>
          </p:nvGrpSpPr>
          <p:grpSpPr>
            <a:xfrm>
              <a:off x="3946194" y="3040777"/>
              <a:ext cx="2332766" cy="916936"/>
              <a:chOff x="3946194" y="3040777"/>
              <a:chExt cx="2332766" cy="916936"/>
            </a:xfrm>
          </p:grpSpPr>
          <p:sp>
            <p:nvSpPr>
              <p:cNvPr id="20" name="Bent Arrow 19"/>
              <p:cNvSpPr/>
              <p:nvPr/>
            </p:nvSpPr>
            <p:spPr>
              <a:xfrm rot="10800000" flipV="1">
                <a:off x="3946194" y="3040777"/>
                <a:ext cx="2332766" cy="916936"/>
              </a:xfrm>
              <a:prstGeom prst="bentArrow">
                <a:avLst>
                  <a:gd name="adj1" fmla="val 25000"/>
                  <a:gd name="adj2" fmla="val 32480"/>
                  <a:gd name="adj3" fmla="val 25000"/>
                  <a:gd name="adj4" fmla="val 43750"/>
                </a:avLst>
              </a:prstGeom>
              <a:solidFill>
                <a:srgbClr val="008000"/>
              </a:solidFill>
              <a:ln>
                <a:solidFill>
                  <a:srgbClr val="CCFFCC"/>
                </a:solidFill>
              </a:ln>
              <a:effectLst>
                <a:glow rad="50800">
                  <a:srgbClr val="CCFFCC">
                    <a:alpha val="45000"/>
                  </a:srgbClr>
                </a:glow>
                <a:outerShdw blurRad="40000" dist="23000" dir="5400000" rotWithShape="0">
                  <a:schemeClr val="tx1"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51110" y="3499245"/>
                <a:ext cx="11622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Generate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856535" y="1801016"/>
              <a:ext cx="3268340" cy="2814598"/>
              <a:chOff x="3729540" y="1743291"/>
              <a:chExt cx="3268340" cy="2814598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729540" y="1862667"/>
                <a:ext cx="3268340" cy="269522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995333" y="1743291"/>
                <a:ext cx="75513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567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8" y="133641"/>
            <a:ext cx="8534148" cy="764453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r>
              <a:rPr lang="en-US" sz="4000" b="1" dirty="0"/>
              <a:t>The</a:t>
            </a:r>
            <a:r>
              <a:rPr lang="en-US" sz="4000" dirty="0"/>
              <a:t> </a:t>
            </a:r>
            <a:r>
              <a:rPr lang="en-US" sz="4000" b="1" dirty="0"/>
              <a:t>assumptions in brief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363" y="1593547"/>
            <a:ext cx="8428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Each mutation can occur at a locus independently at random.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samples are independent from each other.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398" y="112101"/>
            <a:ext cx="2889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Building a generative model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63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model makes a few key assumptions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number of clones (C) is given.</a:t>
            </a:r>
          </a:p>
          <a:p>
            <a:r>
              <a:rPr lang="en-US" dirty="0"/>
              <a:t>In each sample, each locus is either homozygous normal or heterozygous normal/variant.</a:t>
            </a:r>
          </a:p>
          <a:p>
            <a:r>
              <a:rPr lang="en-US" dirty="0"/>
              <a:t>Clones are drawn according to a Bernoulli distribution</a:t>
            </a:r>
          </a:p>
          <a:p>
            <a:r>
              <a:rPr lang="en-US" dirty="0"/>
              <a:t>Observed reads are drawn according to a binomial distribution.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7816" y="1626180"/>
            <a:ext cx="4290303" cy="2083670"/>
            <a:chOff x="247816" y="1626180"/>
            <a:chExt cx="4290303" cy="20836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100" y="2802506"/>
              <a:ext cx="3705476" cy="907344"/>
            </a:xfrm>
            <a:prstGeom prst="rect">
              <a:avLst/>
            </a:prstGeom>
          </p:spPr>
        </p:pic>
        <p:sp>
          <p:nvSpPr>
            <p:cNvPr id="6" name="Rectangular Callout 5"/>
            <p:cNvSpPr/>
            <p:nvPr/>
          </p:nvSpPr>
          <p:spPr>
            <a:xfrm>
              <a:off x="247816" y="1626180"/>
              <a:ext cx="4290303" cy="836659"/>
            </a:xfrm>
            <a:prstGeom prst="wedgeRectCallout">
              <a:avLst>
                <a:gd name="adj1" fmla="val -32791"/>
                <a:gd name="adj2" fmla="val 108536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If Z</a:t>
              </a:r>
              <a:r>
                <a:rPr lang="en-US" sz="2400" baseline="-25000" dirty="0">
                  <a:solidFill>
                    <a:schemeClr val="tx1"/>
                  </a:solidFill>
                </a:rPr>
                <a:t>i,c</a:t>
              </a:r>
              <a:r>
                <a:rPr lang="en-US" sz="2400" dirty="0">
                  <a:solidFill>
                    <a:schemeClr val="tx1"/>
                  </a:solidFill>
                </a:rPr>
                <a:t> = 1, then clone </a:t>
              </a:r>
              <a:r>
                <a:rPr lang="en-US" sz="2400" i="1" dirty="0">
                  <a:solidFill>
                    <a:schemeClr val="tx1"/>
                  </a:solidFill>
                </a:rPr>
                <a:t>c</a:t>
              </a:r>
              <a:r>
                <a:rPr lang="en-US" sz="2400" dirty="0">
                  <a:solidFill>
                    <a:schemeClr val="tx1"/>
                  </a:solidFill>
                </a:rPr>
                <a:t> has a variant allele at locus </a:t>
              </a:r>
              <a:r>
                <a:rPr lang="en-US" sz="2400" i="1" dirty="0">
                  <a:solidFill>
                    <a:schemeClr val="tx1"/>
                  </a:solidFill>
                </a:rPr>
                <a:t>i</a:t>
              </a:r>
              <a:r>
                <a:rPr lang="en-US" sz="24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65" y="3872388"/>
            <a:ext cx="5899901" cy="2934986"/>
            <a:chOff x="46465" y="3872388"/>
            <a:chExt cx="5899901" cy="293498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" y="5127041"/>
              <a:ext cx="3701486" cy="680157"/>
            </a:xfrm>
            <a:prstGeom prst="rect">
              <a:avLst/>
            </a:prstGeom>
          </p:spPr>
        </p:pic>
        <p:sp>
          <p:nvSpPr>
            <p:cNvPr id="10" name="Rectangular Callout 9"/>
            <p:cNvSpPr/>
            <p:nvPr/>
          </p:nvSpPr>
          <p:spPr>
            <a:xfrm>
              <a:off x="46465" y="3872388"/>
              <a:ext cx="4648200" cy="858497"/>
            </a:xfrm>
            <a:prstGeom prst="wedgeRectCallout">
              <a:avLst>
                <a:gd name="adj1" fmla="val -31491"/>
                <a:gd name="adj2" fmla="val 100509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Number of reads exhibiting the variant allele at locus </a:t>
              </a:r>
              <a:r>
                <a:rPr lang="en-US" sz="2400" i="1" dirty="0">
                  <a:solidFill>
                    <a:schemeClr val="tx1"/>
                  </a:solidFill>
                </a:rPr>
                <a:t>i </a:t>
              </a:r>
              <a:r>
                <a:rPr lang="en-US" sz="2400" dirty="0">
                  <a:solidFill>
                    <a:schemeClr val="tx1"/>
                  </a:solidFill>
                </a:rPr>
                <a:t>in sample </a:t>
              </a:r>
              <a:r>
                <a:rPr lang="en-US" sz="2400" i="1" dirty="0">
                  <a:solidFill>
                    <a:schemeClr val="tx1"/>
                  </a:solidFill>
                </a:rPr>
                <a:t>j.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1" name="Rectangular Callout 10"/>
            <p:cNvSpPr/>
            <p:nvPr/>
          </p:nvSpPr>
          <p:spPr>
            <a:xfrm>
              <a:off x="247816" y="5860670"/>
              <a:ext cx="1967034" cy="726722"/>
            </a:xfrm>
            <a:prstGeom prst="wedgeRectCallout">
              <a:avLst>
                <a:gd name="adj1" fmla="val 78745"/>
                <a:gd name="adj2" fmla="val -74268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Total number of reads</a:t>
              </a:r>
            </a:p>
          </p:txBody>
        </p:sp>
        <p:sp>
          <p:nvSpPr>
            <p:cNvPr id="12" name="Rectangular Callout 11"/>
            <p:cNvSpPr/>
            <p:nvPr/>
          </p:nvSpPr>
          <p:spPr>
            <a:xfrm>
              <a:off x="3979332" y="6080652"/>
              <a:ext cx="1967034" cy="726722"/>
            </a:xfrm>
            <a:prstGeom prst="wedgeRectCallout">
              <a:avLst>
                <a:gd name="adj1" fmla="val -59838"/>
                <a:gd name="adj2" fmla="val -101976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Frequency of variant allele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86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84720" y="1444751"/>
            <a:ext cx="3689688" cy="4826648"/>
            <a:chOff x="0" y="1460500"/>
            <a:chExt cx="2891608" cy="393388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/>
            <a:srcRect r="70113"/>
            <a:stretch/>
          </p:blipFill>
          <p:spPr>
            <a:xfrm>
              <a:off x="0" y="1460500"/>
              <a:ext cx="2732853" cy="393388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506060" y="1644332"/>
              <a:ext cx="385548" cy="737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/>
          </a:bodyPr>
          <a:lstStyle/>
          <a:p>
            <a:r>
              <a:rPr lang="en-US" dirty="0"/>
              <a:t>Building a generative model</a:t>
            </a:r>
            <a:endParaRPr lang="en-US" sz="4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4770834" y="4251325"/>
            <a:ext cx="3016251" cy="1403350"/>
            <a:chOff x="4770834" y="4251325"/>
            <a:chExt cx="3016251" cy="1403350"/>
          </a:xfrm>
        </p:grpSpPr>
        <p:sp>
          <p:nvSpPr>
            <p:cNvPr id="27" name="Oval 26"/>
            <p:cNvSpPr/>
            <p:nvPr/>
          </p:nvSpPr>
          <p:spPr>
            <a:xfrm>
              <a:off x="4770834" y="4251325"/>
              <a:ext cx="3016251" cy="14033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53001" y="4592714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Parameters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73189" y="4219587"/>
            <a:ext cx="4939772" cy="2245366"/>
            <a:chOff x="3946194" y="4161862"/>
            <a:chExt cx="4939772" cy="224536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l="60711" t="38274" b="20214"/>
            <a:stretch/>
          </p:blipFill>
          <p:spPr>
            <a:xfrm>
              <a:off x="3946194" y="4161862"/>
              <a:ext cx="4939772" cy="2245366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833181" y="5285098"/>
              <a:ext cx="164699" cy="1683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03900" y="5162042"/>
              <a:ext cx="168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46194" y="3040777"/>
            <a:ext cx="2332766" cy="916936"/>
            <a:chOff x="3946194" y="3040777"/>
            <a:chExt cx="2332766" cy="916936"/>
          </a:xfrm>
        </p:grpSpPr>
        <p:sp>
          <p:nvSpPr>
            <p:cNvPr id="20" name="Bent Arrow 19"/>
            <p:cNvSpPr/>
            <p:nvPr/>
          </p:nvSpPr>
          <p:spPr>
            <a:xfrm rot="10800000" flipV="1">
              <a:off x="3946194" y="3040777"/>
              <a:ext cx="2332766" cy="916936"/>
            </a:xfrm>
            <a:prstGeom prst="bentArrow">
              <a:avLst>
                <a:gd name="adj1" fmla="val 25000"/>
                <a:gd name="adj2" fmla="val 32480"/>
                <a:gd name="adj3" fmla="val 25000"/>
                <a:gd name="adj4" fmla="val 43750"/>
              </a:avLst>
            </a:prstGeom>
            <a:solidFill>
              <a:srgbClr val="008000"/>
            </a:solidFill>
            <a:ln>
              <a:solidFill>
                <a:srgbClr val="CCFFCC"/>
              </a:solidFill>
            </a:ln>
            <a:effectLst>
              <a:glow rad="50800">
                <a:srgbClr val="CCFFCC">
                  <a:alpha val="45000"/>
                </a:srgbClr>
              </a:glow>
              <a:outerShdw blurRad="40000" dist="23000" dir="5400000" rotWithShape="0">
                <a:schemeClr val="tx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51110" y="3499245"/>
              <a:ext cx="11622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Generate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430" y="2316877"/>
            <a:ext cx="3939540" cy="723900"/>
          </a:xfrm>
          <a:prstGeom prst="rect">
            <a:avLst/>
          </a:prstGeom>
        </p:spPr>
      </p:pic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613080" y="104959"/>
            <a:ext cx="1371600" cy="341313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sz="1600" dirty="0">
                <a:solidFill>
                  <a:srgbClr val="FF0000"/>
                </a:solidFill>
                <a:latin typeface="Book Antiqua" charset="0"/>
              </a:rPr>
              <a:t>Technical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the generative model </a:t>
            </a:r>
            <a:br>
              <a:rPr lang="en-US" dirty="0"/>
            </a:br>
            <a:r>
              <a:rPr lang="en-US" sz="3600" dirty="0"/>
              <a:t>from parameters to the observations</a:t>
            </a:r>
            <a:endParaRPr lang="en-US" sz="3600" b="1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13397" y="1402576"/>
            <a:ext cx="3704820" cy="1684025"/>
            <a:chOff x="3946194" y="4161862"/>
            <a:chExt cx="4939772" cy="224536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60711" t="38274" b="20214"/>
            <a:stretch/>
          </p:blipFill>
          <p:spPr>
            <a:xfrm>
              <a:off x="3946194" y="4161862"/>
              <a:ext cx="4939772" cy="224536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833181" y="5285098"/>
              <a:ext cx="164699" cy="1683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3900" y="5208222"/>
              <a:ext cx="168359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4106842" y="1914389"/>
            <a:ext cx="122865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pi_formu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11" y="1402993"/>
            <a:ext cx="2707640" cy="10236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529" y="4619290"/>
            <a:ext cx="4924425" cy="904875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>
            <a:off x="3937000" y="2209800"/>
            <a:ext cx="2222500" cy="2133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4410" y="1067301"/>
            <a:ext cx="1388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Parameters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2455" y="5887180"/>
            <a:ext cx="1558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Observations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r>
              <a:rPr lang="en-US" dirty="0"/>
              <a:t>Inference</a:t>
            </a:r>
            <a:br>
              <a:rPr lang="en-US" dirty="0"/>
            </a:br>
            <a:r>
              <a:rPr lang="en-US" sz="2700" dirty="0"/>
              <a:t>Given the observed counts, how do we infer the clonal structure?</a:t>
            </a:r>
            <a:endParaRPr lang="en-US" sz="2700" b="1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84720" y="1444751"/>
            <a:ext cx="3689688" cy="4826648"/>
            <a:chOff x="0" y="1460500"/>
            <a:chExt cx="2891608" cy="39338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r="70113"/>
            <a:stretch/>
          </p:blipFill>
          <p:spPr>
            <a:xfrm>
              <a:off x="0" y="1460500"/>
              <a:ext cx="2732853" cy="393388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506060" y="1644332"/>
              <a:ext cx="385548" cy="737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73189" y="4219587"/>
            <a:ext cx="4939772" cy="2245366"/>
            <a:chOff x="3946194" y="4161862"/>
            <a:chExt cx="4939772" cy="224536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60711" t="38274" b="20214"/>
            <a:stretch/>
          </p:blipFill>
          <p:spPr>
            <a:xfrm>
              <a:off x="3946194" y="4161862"/>
              <a:ext cx="4939772" cy="224536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833181" y="5285098"/>
              <a:ext cx="164699" cy="1683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3900" y="5162042"/>
              <a:ext cx="168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51110" y="3499245"/>
            <a:ext cx="1177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Inference</a:t>
            </a:r>
          </a:p>
        </p:txBody>
      </p:sp>
      <p:sp>
        <p:nvSpPr>
          <p:cNvPr id="20" name="Bent Arrow 19"/>
          <p:cNvSpPr/>
          <p:nvPr/>
        </p:nvSpPr>
        <p:spPr>
          <a:xfrm rot="5400000">
            <a:off x="4851231" y="2481493"/>
            <a:ext cx="916936" cy="247302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613080" y="104959"/>
            <a:ext cx="1371600" cy="341313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sz="1600" dirty="0">
                <a:solidFill>
                  <a:srgbClr val="FF0000"/>
                </a:solidFill>
                <a:latin typeface="Book Antiqua" charset="0"/>
              </a:rPr>
              <a:t>Technical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3449" y="2066661"/>
            <a:ext cx="1762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infer model parameters using expectation-maximization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29" y="3332840"/>
            <a:ext cx="7666789" cy="15616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9800000">
            <a:off x="4667816" y="4866259"/>
            <a:ext cx="4187305" cy="9954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schemeClr val="bg1"/>
                </a:solidFill>
              </a:rPr>
              <a:t>Technical details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52751" y="2675945"/>
            <a:ext cx="2907353" cy="530782"/>
            <a:chOff x="952751" y="2582369"/>
            <a:chExt cx="2907353" cy="5307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2751" y="2582369"/>
              <a:ext cx="2594107" cy="5307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607" y="2742114"/>
              <a:ext cx="599497" cy="299749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644316" y="1772012"/>
            <a:ext cx="7316402" cy="2412306"/>
            <a:chOff x="1644316" y="1772012"/>
            <a:chExt cx="7316402" cy="2412306"/>
          </a:xfrm>
        </p:grpSpPr>
        <p:sp>
          <p:nvSpPr>
            <p:cNvPr id="10" name="Oval Callout 9"/>
            <p:cNvSpPr/>
            <p:nvPr/>
          </p:nvSpPr>
          <p:spPr>
            <a:xfrm>
              <a:off x="1644316" y="3139887"/>
              <a:ext cx="7316402" cy="1044431"/>
            </a:xfrm>
            <a:prstGeom prst="wedgeEllipseCallout">
              <a:avLst>
                <a:gd name="adj1" fmla="val 23091"/>
                <a:gd name="adj2" fmla="val -102911"/>
              </a:avLst>
            </a:prstGeom>
            <a:noFill/>
            <a:ln w="34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44804" y="1772012"/>
              <a:ext cx="661591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90"/>
                  </a:solidFill>
                </a:rPr>
                <a:t>Derived from the binomial distribution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9317" y="4010534"/>
            <a:ext cx="6808894" cy="1843753"/>
            <a:chOff x="129317" y="4010534"/>
            <a:chExt cx="6808894" cy="1843753"/>
          </a:xfrm>
        </p:grpSpPr>
        <p:sp>
          <p:nvSpPr>
            <p:cNvPr id="11" name="Oval Callout 10"/>
            <p:cNvSpPr/>
            <p:nvPr/>
          </p:nvSpPr>
          <p:spPr>
            <a:xfrm>
              <a:off x="1818105" y="4010534"/>
              <a:ext cx="5120106" cy="818420"/>
            </a:xfrm>
            <a:prstGeom prst="wedgeEllipseCallout">
              <a:avLst>
                <a:gd name="adj1" fmla="val -34872"/>
                <a:gd name="adj2" fmla="val 89085"/>
              </a:avLst>
            </a:prstGeom>
            <a:noFill/>
            <a:ln w="3492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9317" y="5269511"/>
              <a:ext cx="601198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90"/>
                  </a:solidFill>
                </a:rPr>
                <a:t>Derived from Bernoulli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846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962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EM overview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613080" y="104959"/>
            <a:ext cx="1371600" cy="341313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sz="1600" dirty="0">
                <a:solidFill>
                  <a:srgbClr val="FF0000"/>
                </a:solidFill>
                <a:latin typeface="Book Antiqua" charset="0"/>
              </a:rPr>
              <a:t>Technical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872295"/>
          </a:xfrm>
          <a:prstGeom prst="rect">
            <a:avLst/>
          </a:prstGeom>
        </p:spPr>
      </p:pic>
      <p:sp>
        <p:nvSpPr>
          <p:cNvPr id="17" name="Rectangle 16" descr="in" title="In"/>
          <p:cNvSpPr/>
          <p:nvPr/>
        </p:nvSpPr>
        <p:spPr>
          <a:xfrm>
            <a:off x="0" y="990600"/>
            <a:ext cx="3899836" cy="3262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Initialization </a:t>
            </a:r>
          </a:p>
        </p:txBody>
      </p:sp>
      <p:sp>
        <p:nvSpPr>
          <p:cNvPr id="21" name="Rectangle 20" descr="in" title="In"/>
          <p:cNvSpPr/>
          <p:nvPr/>
        </p:nvSpPr>
        <p:spPr>
          <a:xfrm>
            <a:off x="0" y="1469276"/>
            <a:ext cx="5765800" cy="3262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Iteration loop</a:t>
            </a:r>
          </a:p>
        </p:txBody>
      </p:sp>
      <p:sp>
        <p:nvSpPr>
          <p:cNvPr id="22" name="Rectangle 21" descr="in" title="In"/>
          <p:cNvSpPr/>
          <p:nvPr/>
        </p:nvSpPr>
        <p:spPr>
          <a:xfrm>
            <a:off x="0" y="2116976"/>
            <a:ext cx="9144000" cy="1375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 Step</a:t>
            </a:r>
          </a:p>
        </p:txBody>
      </p:sp>
      <p:sp>
        <p:nvSpPr>
          <p:cNvPr id="23" name="Rectangle 22" descr="in" title="In"/>
          <p:cNvSpPr/>
          <p:nvPr/>
        </p:nvSpPr>
        <p:spPr>
          <a:xfrm>
            <a:off x="0" y="364490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 Step</a:t>
            </a:r>
          </a:p>
        </p:txBody>
      </p:sp>
      <p:sp>
        <p:nvSpPr>
          <p:cNvPr id="24" name="Rectangle 23" descr="in" title="In"/>
          <p:cNvSpPr/>
          <p:nvPr/>
        </p:nvSpPr>
        <p:spPr>
          <a:xfrm>
            <a:off x="0" y="5111750"/>
            <a:ext cx="9144000" cy="1028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Parameters update</a:t>
            </a:r>
          </a:p>
        </p:txBody>
      </p:sp>
    </p:spTree>
    <p:extLst>
      <p:ext uri="{BB962C8B-B14F-4D97-AF65-F5344CB8AC3E}">
        <p14:creationId xmlns:p14="http://schemas.microsoft.com/office/powerpoint/2010/main" val="8629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31" y="133641"/>
            <a:ext cx="8635435" cy="764453"/>
          </a:xfrm>
        </p:spPr>
        <p:txBody>
          <a:bodyPr>
            <a:normAutofit/>
          </a:bodyPr>
          <a:lstStyle/>
          <a:p>
            <a:r>
              <a:rPr lang="en-US" dirty="0"/>
              <a:t>Traditional concept of a tumor </a:t>
            </a:r>
          </a:p>
        </p:txBody>
      </p:sp>
      <p:pic>
        <p:nvPicPr>
          <p:cNvPr id="10" name="Picture 9" descr="tumor_b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371600"/>
            <a:ext cx="6129379" cy="52939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21365"/>
            <a:ext cx="1918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Schematic figure</a:t>
            </a:r>
          </a:p>
        </p:txBody>
      </p:sp>
    </p:spTree>
    <p:extLst>
      <p:ext uri="{BB962C8B-B14F-4D97-AF65-F5344CB8AC3E}">
        <p14:creationId xmlns:p14="http://schemas.microsoft.com/office/powerpoint/2010/main" val="3207351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962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Some details of EM for my model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613080" y="104959"/>
            <a:ext cx="1371600" cy="341313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sz="1600" dirty="0">
                <a:solidFill>
                  <a:srgbClr val="FF0000"/>
                </a:solidFill>
                <a:latin typeface="Book Antiqua" charset="0"/>
              </a:rPr>
              <a:t>Technical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4872295"/>
          </a:xfrm>
          <a:prstGeom prst="rect">
            <a:avLst/>
          </a:prstGeom>
        </p:spPr>
      </p:pic>
      <p:sp>
        <p:nvSpPr>
          <p:cNvPr id="17" name="Rectangle 16" descr="in" title="In"/>
          <p:cNvSpPr/>
          <p:nvPr/>
        </p:nvSpPr>
        <p:spPr>
          <a:xfrm>
            <a:off x="0" y="990600"/>
            <a:ext cx="3899836" cy="3262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Initialization </a:t>
            </a:r>
          </a:p>
        </p:txBody>
      </p:sp>
      <p:sp>
        <p:nvSpPr>
          <p:cNvPr id="21" name="Rectangle 20" descr="in" title="In"/>
          <p:cNvSpPr/>
          <p:nvPr/>
        </p:nvSpPr>
        <p:spPr>
          <a:xfrm>
            <a:off x="0" y="1469276"/>
            <a:ext cx="5765800" cy="3262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Iteration loop</a:t>
            </a:r>
          </a:p>
        </p:txBody>
      </p:sp>
      <p:sp>
        <p:nvSpPr>
          <p:cNvPr id="23" name="Rectangle 22" descr="in" title="In"/>
          <p:cNvSpPr/>
          <p:nvPr/>
        </p:nvSpPr>
        <p:spPr>
          <a:xfrm>
            <a:off x="0" y="364490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 Step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Rectangle 23" descr="in" title="In"/>
          <p:cNvSpPr/>
          <p:nvPr/>
        </p:nvSpPr>
        <p:spPr>
          <a:xfrm>
            <a:off x="0" y="5111750"/>
            <a:ext cx="9144000" cy="1028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Parameters update</a:t>
            </a:r>
          </a:p>
        </p:txBody>
      </p:sp>
      <p:sp>
        <p:nvSpPr>
          <p:cNvPr id="11" name="Rectangle 10" descr="in" title="In"/>
          <p:cNvSpPr/>
          <p:nvPr/>
        </p:nvSpPr>
        <p:spPr>
          <a:xfrm>
            <a:off x="0" y="2116976"/>
            <a:ext cx="9144000" cy="1375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 Step</a:t>
            </a:r>
          </a:p>
        </p:txBody>
      </p:sp>
      <p:pic>
        <p:nvPicPr>
          <p:cNvPr id="4" name="Picture 3" descr="Screen Shot 2014-03-23 at 10.29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89" y="2136423"/>
            <a:ext cx="6045200" cy="1257300"/>
          </a:xfrm>
          <a:prstGeom prst="rect">
            <a:avLst/>
          </a:prstGeom>
        </p:spPr>
      </p:pic>
      <p:sp>
        <p:nvSpPr>
          <p:cNvPr id="14" name="Rectangle 13" descr="in" title="In"/>
          <p:cNvSpPr/>
          <p:nvPr/>
        </p:nvSpPr>
        <p:spPr>
          <a:xfrm>
            <a:off x="874901" y="3557413"/>
            <a:ext cx="7267209" cy="1437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More challenging</a:t>
            </a:r>
            <a:r>
              <a:rPr lang="en-US" sz="2800" dirty="0">
                <a:solidFill>
                  <a:schemeClr val="tx1"/>
                </a:solidFill>
              </a:rPr>
              <a:t>...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962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M step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613080" y="104959"/>
            <a:ext cx="1371600" cy="341313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i="1"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US" sz="1600" dirty="0">
                <a:solidFill>
                  <a:srgbClr val="FF0000"/>
                </a:solidFill>
                <a:latin typeface="Book Antiqua" charset="0"/>
              </a:rPr>
              <a:t>Technical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74511" y="1028700"/>
            <a:ext cx="5029206" cy="1244600"/>
            <a:chOff x="674511" y="1028700"/>
            <a:chExt cx="5029206" cy="1244600"/>
          </a:xfrm>
        </p:grpSpPr>
        <p:pic>
          <p:nvPicPr>
            <p:cNvPr id="5" name="Picture 4" descr="Screen Shot 2014-03-23 at 10.40.1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511" y="1028700"/>
              <a:ext cx="3657600" cy="1244600"/>
            </a:xfrm>
            <a:prstGeom prst="rect">
              <a:avLst/>
            </a:prstGeom>
          </p:spPr>
        </p:pic>
        <p:pic>
          <p:nvPicPr>
            <p:cNvPr id="6" name="Picture 5" descr="Screen Shot 2014-03-23 at 10.40.56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117" y="1183924"/>
              <a:ext cx="2133600" cy="5080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" y="3388487"/>
            <a:ext cx="9143997" cy="2195022"/>
            <a:chOff x="1" y="3388487"/>
            <a:chExt cx="9143997" cy="21950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4385733"/>
              <a:ext cx="9143997" cy="1197776"/>
            </a:xfrm>
            <a:prstGeom prst="rect">
              <a:avLst/>
            </a:prstGeom>
          </p:spPr>
        </p:pic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47978" y="3388487"/>
              <a:ext cx="8235244" cy="4638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1750"/>
                </a:spcBef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 i="0" kern="0" dirty="0">
                  <a:solidFill>
                    <a:schemeClr val="tx1"/>
                  </a:solidFill>
                  <a:latin typeface="+mj-lt"/>
                  <a:ea typeface="+mj-ea"/>
                  <a:cs typeface="+mj-cs"/>
                </a:rPr>
                <a:t>Solve the following optimization  problem 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 rot="19800000">
            <a:off x="4716494" y="5047924"/>
            <a:ext cx="4047410" cy="8382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schemeClr val="bg1"/>
                </a:solidFill>
              </a:rPr>
              <a:t>BFGS-B was used</a:t>
            </a:r>
          </a:p>
        </p:txBody>
      </p:sp>
    </p:spTree>
    <p:extLst>
      <p:ext uri="{BB962C8B-B14F-4D97-AF65-F5344CB8AC3E}">
        <p14:creationId xmlns:p14="http://schemas.microsoft.com/office/powerpoint/2010/main" val="250193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evaluate whether </a:t>
            </a:r>
            <a:br>
              <a:rPr lang="en-US" dirty="0"/>
            </a:br>
            <a:r>
              <a:rPr lang="en-US" dirty="0"/>
              <a:t>the model works?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460500"/>
            <a:ext cx="3946194" cy="5162190"/>
            <a:chOff x="0" y="1460500"/>
            <a:chExt cx="2891608" cy="39338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70113"/>
            <a:stretch/>
          </p:blipFill>
          <p:spPr>
            <a:xfrm>
              <a:off x="0" y="1460500"/>
              <a:ext cx="2732853" cy="393388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06060" y="1644332"/>
              <a:ext cx="385548" cy="737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46194" y="3201810"/>
            <a:ext cx="2473020" cy="916936"/>
            <a:chOff x="3946194" y="3201810"/>
            <a:chExt cx="2473020" cy="916936"/>
          </a:xfrm>
        </p:grpSpPr>
        <p:sp>
          <p:nvSpPr>
            <p:cNvPr id="9" name="Bent Arrow 8"/>
            <p:cNvSpPr/>
            <p:nvPr/>
          </p:nvSpPr>
          <p:spPr>
            <a:xfrm rot="5400000">
              <a:off x="4724236" y="2423768"/>
              <a:ext cx="916936" cy="247302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51110" y="3499245"/>
              <a:ext cx="1177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Inference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0531" y="2152510"/>
            <a:ext cx="388597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Two rounds of next gen sequencing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46194" y="4161862"/>
            <a:ext cx="4939772" cy="2245366"/>
            <a:chOff x="3946194" y="4161862"/>
            <a:chExt cx="4939772" cy="22453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60711" t="38274" b="20214"/>
            <a:stretch/>
          </p:blipFill>
          <p:spPr>
            <a:xfrm>
              <a:off x="3946194" y="4161862"/>
              <a:ext cx="4939772" cy="224536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833181" y="5285098"/>
              <a:ext cx="164699" cy="1683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3900" y="5162042"/>
              <a:ext cx="168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3850105" y="3767667"/>
            <a:ext cx="5133474" cy="2855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012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3398" y="4306454"/>
            <a:ext cx="2241876" cy="2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tum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49" y="2054352"/>
            <a:ext cx="3909451" cy="379834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 do not know the reality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9" y="2054352"/>
            <a:ext cx="3909450" cy="37983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2899" y="3051648"/>
            <a:ext cx="9511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/>
              <a:t>~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9055" y="6084090"/>
            <a:ext cx="15390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Inferred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5255" y="6084090"/>
            <a:ext cx="13197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Reality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25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" y="111353"/>
            <a:ext cx="8874722" cy="505505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dirty="0"/>
              <a:t>Generating synthetic data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946194" y="3201810"/>
            <a:ext cx="2473020" cy="916936"/>
            <a:chOff x="3946194" y="3201810"/>
            <a:chExt cx="2473020" cy="916936"/>
          </a:xfrm>
        </p:grpSpPr>
        <p:sp>
          <p:nvSpPr>
            <p:cNvPr id="9" name="Bent Arrow 8"/>
            <p:cNvSpPr/>
            <p:nvPr/>
          </p:nvSpPr>
          <p:spPr>
            <a:xfrm rot="5400000">
              <a:off x="4724236" y="2423768"/>
              <a:ext cx="916936" cy="247302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51110" y="3499245"/>
              <a:ext cx="1177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Inference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6194" y="4161862"/>
            <a:ext cx="4939772" cy="2245366"/>
            <a:chOff x="3946194" y="4161862"/>
            <a:chExt cx="4939772" cy="22453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60711" t="38274" b="20214"/>
            <a:stretch/>
          </p:blipFill>
          <p:spPr>
            <a:xfrm>
              <a:off x="3946194" y="4161862"/>
              <a:ext cx="4939772" cy="224536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833181" y="5285098"/>
              <a:ext cx="164699" cy="1683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3900" y="5162042"/>
              <a:ext cx="168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3850105" y="3767667"/>
            <a:ext cx="5133474" cy="2855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34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065324" y="1904397"/>
            <a:ext cx="116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Generate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460500"/>
            <a:ext cx="3946194" cy="5162190"/>
            <a:chOff x="0" y="1460500"/>
            <a:chExt cx="2891608" cy="393388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r="70113"/>
            <a:stretch/>
          </p:blipFill>
          <p:spPr>
            <a:xfrm>
              <a:off x="0" y="1460500"/>
              <a:ext cx="2732853" cy="393388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506060" y="1644332"/>
              <a:ext cx="385548" cy="737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0383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46194" y="3201810"/>
            <a:ext cx="2473020" cy="916936"/>
            <a:chOff x="3946194" y="3201810"/>
            <a:chExt cx="2473020" cy="916936"/>
          </a:xfrm>
        </p:grpSpPr>
        <p:sp>
          <p:nvSpPr>
            <p:cNvPr id="9" name="Bent Arrow 8"/>
            <p:cNvSpPr/>
            <p:nvPr/>
          </p:nvSpPr>
          <p:spPr>
            <a:xfrm rot="5400000">
              <a:off x="4724236" y="2423768"/>
              <a:ext cx="916936" cy="247302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51110" y="3499245"/>
              <a:ext cx="1177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Inference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6194" y="4161862"/>
            <a:ext cx="4939772" cy="2245366"/>
            <a:chOff x="3946194" y="4161862"/>
            <a:chExt cx="4939772" cy="22453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60711" t="38274" b="20214"/>
            <a:stretch/>
          </p:blipFill>
          <p:spPr>
            <a:xfrm>
              <a:off x="3946194" y="4161862"/>
              <a:ext cx="4939772" cy="224536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833181" y="5285098"/>
              <a:ext cx="164699" cy="1683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03900" y="5162042"/>
              <a:ext cx="168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3850105" y="3767667"/>
            <a:ext cx="5133474" cy="28550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35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" y="1464113"/>
            <a:ext cx="3946196" cy="5154966"/>
            <a:chOff x="1" y="1463253"/>
            <a:chExt cx="2891607" cy="392837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463253"/>
              <a:ext cx="2732851" cy="3928374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506060" y="1644332"/>
              <a:ext cx="385548" cy="737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36460" y="1582321"/>
            <a:ext cx="2473020" cy="916936"/>
            <a:chOff x="1636460" y="1582321"/>
            <a:chExt cx="2473020" cy="916936"/>
          </a:xfrm>
        </p:grpSpPr>
        <p:sp>
          <p:nvSpPr>
            <p:cNvPr id="22" name="Bent Arrow 21"/>
            <p:cNvSpPr/>
            <p:nvPr/>
          </p:nvSpPr>
          <p:spPr>
            <a:xfrm rot="16200000" flipH="1">
              <a:off x="2414502" y="804279"/>
              <a:ext cx="916936" cy="2473020"/>
            </a:xfrm>
            <a:prstGeom prst="bentArrow">
              <a:avLst/>
            </a:prstGeom>
            <a:solidFill>
              <a:srgbClr val="008000"/>
            </a:solidFill>
            <a:ln>
              <a:solidFill>
                <a:srgbClr val="CCFFC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5324" y="1904397"/>
              <a:ext cx="11622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Generate</a:t>
              </a:r>
            </a:p>
          </p:txBody>
        </p:sp>
      </p:grpSp>
      <p:pic>
        <p:nvPicPr>
          <p:cNvPr id="24" name="Picture 38" descr="F:\Habil\current\talks_and_preentation_by_us\WIP_Feb2011\Compu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2" y="1058388"/>
            <a:ext cx="1146225" cy="12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" y="111353"/>
            <a:ext cx="8874722" cy="505505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dirty="0"/>
              <a:t>Generating synthetic data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49" y="734940"/>
            <a:ext cx="4927930" cy="224536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091215" y="1858176"/>
            <a:ext cx="164699" cy="1683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266444" y="616858"/>
            <a:ext cx="4717135" cy="20521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12238" y="2124825"/>
            <a:ext cx="232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Random parameters</a:t>
            </a:r>
          </a:p>
        </p:txBody>
      </p:sp>
      <p:sp>
        <p:nvSpPr>
          <p:cNvPr id="7" name="Up-Down Arrow Callout 6"/>
          <p:cNvSpPr/>
          <p:nvPr/>
        </p:nvSpPr>
        <p:spPr>
          <a:xfrm>
            <a:off x="7454475" y="2611165"/>
            <a:ext cx="1529104" cy="1449743"/>
          </a:xfrm>
          <a:prstGeom prst="upDownArrowCallout">
            <a:avLst>
              <a:gd name="adj1" fmla="val 15277"/>
              <a:gd name="adj2" fmla="val 20265"/>
              <a:gd name="adj3" fmla="val 25000"/>
              <a:gd name="adj4" fmla="val 32339"/>
            </a:avLst>
          </a:prstGeom>
          <a:pattFill prst="pct50">
            <a:fgClr>
              <a:srgbClr val="FFFF00"/>
            </a:fgClr>
            <a:bgClr>
              <a:prstClr val="white"/>
            </a:bgClr>
          </a:pattFill>
          <a:ln w="25400" cap="rnd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compare</a:t>
            </a:r>
          </a:p>
        </p:txBody>
      </p:sp>
    </p:spTree>
    <p:extLst>
      <p:ext uri="{BB962C8B-B14F-4D97-AF65-F5344CB8AC3E}">
        <p14:creationId xmlns:p14="http://schemas.microsoft.com/office/powerpoint/2010/main" val="23934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900" y="1747838"/>
            <a:ext cx="8953500" cy="48307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/>
              <a:buChar char="•"/>
            </a:pPr>
            <a:r>
              <a:rPr lang="en-US" sz="2600" dirty="0"/>
              <a:t>Genotype error:</a:t>
            </a:r>
            <a:br>
              <a:rPr lang="en-US" sz="2600" dirty="0"/>
            </a:br>
            <a:r>
              <a:rPr lang="en-US" sz="2600" dirty="0"/>
              <a:t> The frequency of false entries in the genotype matrix </a:t>
            </a:r>
            <a:r>
              <a:rPr lang="en-US" sz="2600" b="1" i="1" dirty="0"/>
              <a:t>Z</a:t>
            </a:r>
            <a:br>
              <a:rPr lang="en-US" sz="2600" dirty="0"/>
            </a:br>
            <a:endParaRPr lang="en-US" sz="2600" b="1" dirty="0"/>
          </a:p>
          <a:p>
            <a:pPr marL="457200" indent="-457200" algn="l">
              <a:buFont typeface="Arial"/>
              <a:buChar char="•"/>
            </a:pPr>
            <a:r>
              <a:rPr lang="en-US" sz="2600" dirty="0"/>
              <a:t>Clone frequency error:</a:t>
            </a:r>
            <a:br>
              <a:rPr lang="en-US" sz="2600" dirty="0"/>
            </a:br>
            <a:r>
              <a:rPr lang="en-US" sz="2600" dirty="0"/>
              <a:t> The average error in entries of the frequency matrix </a:t>
            </a:r>
            <a:r>
              <a:rPr lang="en-US" sz="2600" i="1" dirty="0"/>
              <a:t>P</a:t>
            </a:r>
            <a:r>
              <a:rPr lang="en-US" sz="2600" dirty="0"/>
              <a:t>  </a:t>
            </a:r>
          </a:p>
          <a:p>
            <a:pPr marL="457200" indent="-457200" algn="l">
              <a:buFont typeface="Arial"/>
              <a:buChar char="•"/>
            </a:pPr>
            <a:endParaRPr lang="en-US" sz="2800" dirty="0"/>
          </a:p>
          <a:p>
            <a:pPr algn="l"/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Defining accuracy criteria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19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Simulation shows genotype error decreasing with increasing samples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0" y="1665945"/>
            <a:ext cx="7883627" cy="50345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40" y="1619000"/>
            <a:ext cx="2315286" cy="18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65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Simulation shows genotype error decreasing with increasing samples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00" y="1665470"/>
            <a:ext cx="7883627" cy="5035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2105" b="65081"/>
          <a:stretch/>
        </p:blipFill>
        <p:spPr>
          <a:xfrm>
            <a:off x="6247076" y="1619000"/>
            <a:ext cx="2315815" cy="18595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17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8826500" cy="1143000"/>
          </a:xfrm>
        </p:spPr>
        <p:txBody>
          <a:bodyPr>
            <a:noAutofit/>
          </a:bodyPr>
          <a:lstStyle/>
          <a:p>
            <a:r>
              <a:rPr lang="en-US" sz="3600" dirty="0"/>
              <a:t>Clone frequency error shows a similar trend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2690"/>
            <a:ext cx="8301815" cy="53253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6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31" y="133641"/>
            <a:ext cx="8635435" cy="764453"/>
          </a:xfrm>
        </p:spPr>
        <p:txBody>
          <a:bodyPr>
            <a:normAutofit/>
          </a:bodyPr>
          <a:lstStyle/>
          <a:p>
            <a:r>
              <a:rPr lang="en-US" dirty="0"/>
              <a:t>Most tumors are heterogeneous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371600"/>
            <a:ext cx="6129379" cy="52939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21365"/>
            <a:ext cx="1918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Schematic figure</a:t>
            </a:r>
          </a:p>
        </p:txBody>
      </p:sp>
    </p:spTree>
    <p:extLst>
      <p:ext uri="{BB962C8B-B14F-4D97-AF65-F5344CB8AC3E}">
        <p14:creationId xmlns:p14="http://schemas.microsoft.com/office/powerpoint/2010/main" val="24843453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2" y="1131695"/>
            <a:ext cx="4609971" cy="5029200"/>
            <a:chOff x="2629029" y="1219200"/>
            <a:chExt cx="4609971" cy="5029200"/>
          </a:xfrm>
        </p:grpSpPr>
        <p:grpSp>
          <p:nvGrpSpPr>
            <p:cNvPr id="54" name="Group 53"/>
            <p:cNvGrpSpPr/>
            <p:nvPr/>
          </p:nvGrpSpPr>
          <p:grpSpPr>
            <a:xfrm>
              <a:off x="5486400" y="2667000"/>
              <a:ext cx="160543" cy="159593"/>
              <a:chOff x="6167479" y="4016103"/>
              <a:chExt cx="1378301" cy="1394097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6172200" y="4016103"/>
                <a:ext cx="1347066" cy="1394097"/>
              </a:xfrm>
              <a:custGeom>
                <a:avLst/>
                <a:gdLst>
                  <a:gd name="connsiteX0" fmla="*/ 10790 w 707305"/>
                  <a:gd name="connsiteY0" fmla="*/ 334904 h 612881"/>
                  <a:gd name="connsiteX1" fmla="*/ 3475 w 707305"/>
                  <a:gd name="connsiteY1" fmla="*/ 71557 h 612881"/>
                  <a:gd name="connsiteX2" fmla="*/ 10790 w 707305"/>
                  <a:gd name="connsiteY2" fmla="*/ 5720 h 612881"/>
                  <a:gd name="connsiteX3" fmla="*/ 98572 w 707305"/>
                  <a:gd name="connsiteY3" fmla="*/ 13035 h 612881"/>
                  <a:gd name="connsiteX4" fmla="*/ 215615 w 707305"/>
                  <a:gd name="connsiteY4" fmla="*/ 27665 h 612881"/>
                  <a:gd name="connsiteX5" fmla="*/ 244876 w 707305"/>
                  <a:gd name="connsiteY5" fmla="*/ 34981 h 612881"/>
                  <a:gd name="connsiteX6" fmla="*/ 383865 w 707305"/>
                  <a:gd name="connsiteY6" fmla="*/ 42296 h 612881"/>
                  <a:gd name="connsiteX7" fmla="*/ 391180 w 707305"/>
                  <a:gd name="connsiteY7" fmla="*/ 100817 h 612881"/>
                  <a:gd name="connsiteX8" fmla="*/ 405811 w 707305"/>
                  <a:gd name="connsiteY8" fmla="*/ 181285 h 612881"/>
                  <a:gd name="connsiteX9" fmla="*/ 413126 w 707305"/>
                  <a:gd name="connsiteY9" fmla="*/ 261752 h 612881"/>
                  <a:gd name="connsiteX10" fmla="*/ 420441 w 707305"/>
                  <a:gd name="connsiteY10" fmla="*/ 283697 h 612881"/>
                  <a:gd name="connsiteX11" fmla="*/ 639897 w 707305"/>
                  <a:gd name="connsiteY11" fmla="*/ 320273 h 612881"/>
                  <a:gd name="connsiteX12" fmla="*/ 683788 w 707305"/>
                  <a:gd name="connsiteY12" fmla="*/ 327589 h 612881"/>
                  <a:gd name="connsiteX13" fmla="*/ 705734 w 707305"/>
                  <a:gd name="connsiteY13" fmla="*/ 320273 h 612881"/>
                  <a:gd name="connsiteX14" fmla="*/ 698419 w 707305"/>
                  <a:gd name="connsiteY14" fmla="*/ 364165 h 612881"/>
                  <a:gd name="connsiteX15" fmla="*/ 691103 w 707305"/>
                  <a:gd name="connsiteY15" fmla="*/ 415371 h 612881"/>
                  <a:gd name="connsiteX16" fmla="*/ 683788 w 707305"/>
                  <a:gd name="connsiteY16" fmla="*/ 568990 h 612881"/>
                  <a:gd name="connsiteX17" fmla="*/ 676473 w 707305"/>
                  <a:gd name="connsiteY17" fmla="*/ 590936 h 612881"/>
                  <a:gd name="connsiteX18" fmla="*/ 603321 w 707305"/>
                  <a:gd name="connsiteY18" fmla="*/ 612881 h 612881"/>
                  <a:gd name="connsiteX19" fmla="*/ 347289 w 707305"/>
                  <a:gd name="connsiteY19" fmla="*/ 605566 h 612881"/>
                  <a:gd name="connsiteX20" fmla="*/ 303398 w 707305"/>
                  <a:gd name="connsiteY20" fmla="*/ 598251 h 612881"/>
                  <a:gd name="connsiteX21" fmla="*/ 281452 w 707305"/>
                  <a:gd name="connsiteY21" fmla="*/ 583621 h 612881"/>
                  <a:gd name="connsiteX22" fmla="*/ 266822 w 707305"/>
                  <a:gd name="connsiteY22" fmla="*/ 495838 h 612881"/>
                  <a:gd name="connsiteX23" fmla="*/ 259507 w 707305"/>
                  <a:gd name="connsiteY23" fmla="*/ 459262 h 612881"/>
                  <a:gd name="connsiteX24" fmla="*/ 252191 w 707305"/>
                  <a:gd name="connsiteY24" fmla="*/ 386110 h 612881"/>
                  <a:gd name="connsiteX25" fmla="*/ 200985 w 707305"/>
                  <a:gd name="connsiteY25" fmla="*/ 364165 h 612881"/>
                  <a:gd name="connsiteX26" fmla="*/ 127833 w 707305"/>
                  <a:gd name="connsiteY26" fmla="*/ 349534 h 612881"/>
                  <a:gd name="connsiteX27" fmla="*/ 83942 w 707305"/>
                  <a:gd name="connsiteY27" fmla="*/ 334904 h 612881"/>
                  <a:gd name="connsiteX28" fmla="*/ 61996 w 707305"/>
                  <a:gd name="connsiteY28" fmla="*/ 327589 h 612881"/>
                  <a:gd name="connsiteX29" fmla="*/ 10790 w 707305"/>
                  <a:gd name="connsiteY29" fmla="*/ 312958 h 612881"/>
                  <a:gd name="connsiteX30" fmla="*/ 10790 w 707305"/>
                  <a:gd name="connsiteY30" fmla="*/ 334904 h 61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07305" h="612881">
                    <a:moveTo>
                      <a:pt x="10790" y="334904"/>
                    </a:moveTo>
                    <a:cubicBezTo>
                      <a:pt x="8352" y="247122"/>
                      <a:pt x="3475" y="159373"/>
                      <a:pt x="3475" y="71557"/>
                    </a:cubicBezTo>
                    <a:cubicBezTo>
                      <a:pt x="3475" y="49476"/>
                      <a:pt x="-8015" y="17293"/>
                      <a:pt x="10790" y="5720"/>
                    </a:cubicBezTo>
                    <a:cubicBezTo>
                      <a:pt x="35796" y="-9669"/>
                      <a:pt x="69311" y="10597"/>
                      <a:pt x="98572" y="13035"/>
                    </a:cubicBezTo>
                    <a:cubicBezTo>
                      <a:pt x="188844" y="31089"/>
                      <a:pt x="63659" y="7403"/>
                      <a:pt x="215615" y="27665"/>
                    </a:cubicBezTo>
                    <a:cubicBezTo>
                      <a:pt x="225581" y="28994"/>
                      <a:pt x="234860" y="34110"/>
                      <a:pt x="244876" y="34981"/>
                    </a:cubicBezTo>
                    <a:cubicBezTo>
                      <a:pt x="291095" y="39000"/>
                      <a:pt x="337535" y="39858"/>
                      <a:pt x="383865" y="42296"/>
                    </a:cubicBezTo>
                    <a:cubicBezTo>
                      <a:pt x="386303" y="61803"/>
                      <a:pt x="388400" y="81356"/>
                      <a:pt x="391180" y="100817"/>
                    </a:cubicBezTo>
                    <a:cubicBezTo>
                      <a:pt x="395862" y="133589"/>
                      <a:pt x="399507" y="149767"/>
                      <a:pt x="405811" y="181285"/>
                    </a:cubicBezTo>
                    <a:cubicBezTo>
                      <a:pt x="408249" y="208107"/>
                      <a:pt x="409317" y="235090"/>
                      <a:pt x="413126" y="261752"/>
                    </a:cubicBezTo>
                    <a:cubicBezTo>
                      <a:pt x="414216" y="269385"/>
                      <a:pt x="415959" y="277423"/>
                      <a:pt x="420441" y="283697"/>
                    </a:cubicBezTo>
                    <a:cubicBezTo>
                      <a:pt x="472789" y="356983"/>
                      <a:pt x="536078" y="316280"/>
                      <a:pt x="639897" y="320273"/>
                    </a:cubicBezTo>
                    <a:cubicBezTo>
                      <a:pt x="654527" y="322712"/>
                      <a:pt x="668956" y="327589"/>
                      <a:pt x="683788" y="327589"/>
                    </a:cubicBezTo>
                    <a:cubicBezTo>
                      <a:pt x="691499" y="327589"/>
                      <a:pt x="702870" y="313113"/>
                      <a:pt x="705734" y="320273"/>
                    </a:cubicBezTo>
                    <a:cubicBezTo>
                      <a:pt x="711243" y="334045"/>
                      <a:pt x="700674" y="349505"/>
                      <a:pt x="698419" y="364165"/>
                    </a:cubicBezTo>
                    <a:cubicBezTo>
                      <a:pt x="695797" y="381206"/>
                      <a:pt x="693542" y="398302"/>
                      <a:pt x="691103" y="415371"/>
                    </a:cubicBezTo>
                    <a:cubicBezTo>
                      <a:pt x="688665" y="466577"/>
                      <a:pt x="688045" y="517903"/>
                      <a:pt x="683788" y="568990"/>
                    </a:cubicBezTo>
                    <a:cubicBezTo>
                      <a:pt x="683148" y="576674"/>
                      <a:pt x="682748" y="586454"/>
                      <a:pt x="676473" y="590936"/>
                    </a:cubicBezTo>
                    <a:cubicBezTo>
                      <a:pt x="666883" y="597786"/>
                      <a:pt x="618963" y="608971"/>
                      <a:pt x="603321" y="612881"/>
                    </a:cubicBezTo>
                    <a:cubicBezTo>
                      <a:pt x="517977" y="610443"/>
                      <a:pt x="432566" y="609726"/>
                      <a:pt x="347289" y="605566"/>
                    </a:cubicBezTo>
                    <a:cubicBezTo>
                      <a:pt x="332474" y="604843"/>
                      <a:pt x="317469" y="602941"/>
                      <a:pt x="303398" y="598251"/>
                    </a:cubicBezTo>
                    <a:cubicBezTo>
                      <a:pt x="295057" y="595471"/>
                      <a:pt x="288767" y="588498"/>
                      <a:pt x="281452" y="583621"/>
                    </a:cubicBezTo>
                    <a:cubicBezTo>
                      <a:pt x="266742" y="524778"/>
                      <a:pt x="280521" y="584886"/>
                      <a:pt x="266822" y="495838"/>
                    </a:cubicBezTo>
                    <a:cubicBezTo>
                      <a:pt x="264931" y="483549"/>
                      <a:pt x="261150" y="471586"/>
                      <a:pt x="259507" y="459262"/>
                    </a:cubicBezTo>
                    <a:cubicBezTo>
                      <a:pt x="256268" y="434971"/>
                      <a:pt x="259940" y="409358"/>
                      <a:pt x="252191" y="386110"/>
                    </a:cubicBezTo>
                    <a:cubicBezTo>
                      <a:pt x="247692" y="372614"/>
                      <a:pt x="209257" y="365938"/>
                      <a:pt x="200985" y="364165"/>
                    </a:cubicBezTo>
                    <a:cubicBezTo>
                      <a:pt x="176670" y="358955"/>
                      <a:pt x="151424" y="357397"/>
                      <a:pt x="127833" y="349534"/>
                    </a:cubicBezTo>
                    <a:lnTo>
                      <a:pt x="83942" y="334904"/>
                    </a:lnTo>
                    <a:cubicBezTo>
                      <a:pt x="76627" y="332466"/>
                      <a:pt x="69477" y="329459"/>
                      <a:pt x="61996" y="327589"/>
                    </a:cubicBezTo>
                    <a:cubicBezTo>
                      <a:pt x="61745" y="327526"/>
                      <a:pt x="14287" y="316455"/>
                      <a:pt x="10790" y="312958"/>
                    </a:cubicBezTo>
                    <a:lnTo>
                      <a:pt x="10790" y="3349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6892074" y="4097630"/>
                <a:ext cx="653706" cy="685812"/>
              </a:xfrm>
              <a:custGeom>
                <a:avLst/>
                <a:gdLst>
                  <a:gd name="connsiteX0" fmla="*/ 13196 w 327749"/>
                  <a:gd name="connsiteY0" fmla="*/ 43891 h 290740"/>
                  <a:gd name="connsiteX1" fmla="*/ 20511 w 327749"/>
                  <a:gd name="connsiteY1" fmla="*/ 270663 h 290740"/>
                  <a:gd name="connsiteX2" fmla="*/ 174130 w 327749"/>
                  <a:gd name="connsiteY2" fmla="*/ 277978 h 290740"/>
                  <a:gd name="connsiteX3" fmla="*/ 261912 w 327749"/>
                  <a:gd name="connsiteY3" fmla="*/ 285293 h 290740"/>
                  <a:gd name="connsiteX4" fmla="*/ 313119 w 327749"/>
                  <a:gd name="connsiteY4" fmla="*/ 256032 h 290740"/>
                  <a:gd name="connsiteX5" fmla="*/ 327749 w 327749"/>
                  <a:gd name="connsiteY5" fmla="*/ 197511 h 290740"/>
                  <a:gd name="connsiteX6" fmla="*/ 313119 w 327749"/>
                  <a:gd name="connsiteY6" fmla="*/ 51207 h 290740"/>
                  <a:gd name="connsiteX7" fmla="*/ 298488 w 327749"/>
                  <a:gd name="connsiteY7" fmla="*/ 7315 h 290740"/>
                  <a:gd name="connsiteX8" fmla="*/ 269228 w 327749"/>
                  <a:gd name="connsiteY8" fmla="*/ 0 h 290740"/>
                  <a:gd name="connsiteX9" fmla="*/ 13196 w 327749"/>
                  <a:gd name="connsiteY9" fmla="*/ 7315 h 290740"/>
                  <a:gd name="connsiteX10" fmla="*/ 5880 w 327749"/>
                  <a:gd name="connsiteY10" fmla="*/ 29261 h 290740"/>
                  <a:gd name="connsiteX11" fmla="*/ 13196 w 327749"/>
                  <a:gd name="connsiteY11" fmla="*/ 43891 h 29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7749" h="290740">
                    <a:moveTo>
                      <a:pt x="13196" y="43891"/>
                    </a:moveTo>
                    <a:cubicBezTo>
                      <a:pt x="15634" y="84125"/>
                      <a:pt x="-22335" y="208341"/>
                      <a:pt x="20511" y="270663"/>
                    </a:cubicBezTo>
                    <a:cubicBezTo>
                      <a:pt x="49554" y="312907"/>
                      <a:pt x="122960" y="274877"/>
                      <a:pt x="174130" y="277978"/>
                    </a:cubicBezTo>
                    <a:cubicBezTo>
                      <a:pt x="203438" y="279754"/>
                      <a:pt x="232651" y="282855"/>
                      <a:pt x="261912" y="285293"/>
                    </a:cubicBezTo>
                    <a:cubicBezTo>
                      <a:pt x="292185" y="279238"/>
                      <a:pt x="302144" y="286213"/>
                      <a:pt x="313119" y="256032"/>
                    </a:cubicBezTo>
                    <a:cubicBezTo>
                      <a:pt x="319991" y="237135"/>
                      <a:pt x="327749" y="197511"/>
                      <a:pt x="327749" y="197511"/>
                    </a:cubicBezTo>
                    <a:cubicBezTo>
                      <a:pt x="325813" y="172342"/>
                      <a:pt x="321296" y="86640"/>
                      <a:pt x="313119" y="51207"/>
                    </a:cubicBezTo>
                    <a:cubicBezTo>
                      <a:pt x="309651" y="36180"/>
                      <a:pt x="313450" y="11055"/>
                      <a:pt x="298488" y="7315"/>
                    </a:cubicBezTo>
                    <a:lnTo>
                      <a:pt x="269228" y="0"/>
                    </a:lnTo>
                    <a:cubicBezTo>
                      <a:pt x="183884" y="2438"/>
                      <a:pt x="98053" y="-2114"/>
                      <a:pt x="13196" y="7315"/>
                    </a:cubicBezTo>
                    <a:cubicBezTo>
                      <a:pt x="5532" y="8167"/>
                      <a:pt x="5880" y="21550"/>
                      <a:pt x="5880" y="29261"/>
                    </a:cubicBezTo>
                    <a:cubicBezTo>
                      <a:pt x="5880" y="39315"/>
                      <a:pt x="10758" y="3657"/>
                      <a:pt x="13196" y="4389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6167479" y="4741686"/>
                <a:ext cx="614103" cy="638468"/>
              </a:xfrm>
              <a:custGeom>
                <a:avLst/>
                <a:gdLst>
                  <a:gd name="connsiteX0" fmla="*/ 87797 w 292720"/>
                  <a:gd name="connsiteY0" fmla="*/ 0 h 272083"/>
                  <a:gd name="connsiteX1" fmla="*/ 146318 w 292720"/>
                  <a:gd name="connsiteY1" fmla="*/ 7315 h 272083"/>
                  <a:gd name="connsiteX2" fmla="*/ 292622 w 292720"/>
                  <a:gd name="connsiteY2" fmla="*/ 14630 h 272083"/>
                  <a:gd name="connsiteX3" fmla="*/ 277992 w 292720"/>
                  <a:gd name="connsiteY3" fmla="*/ 109728 h 272083"/>
                  <a:gd name="connsiteX4" fmla="*/ 285307 w 292720"/>
                  <a:gd name="connsiteY4" fmla="*/ 234086 h 272083"/>
                  <a:gd name="connsiteX5" fmla="*/ 277992 w 292720"/>
                  <a:gd name="connsiteY5" fmla="*/ 270662 h 272083"/>
                  <a:gd name="connsiteX6" fmla="*/ 36590 w 292720"/>
                  <a:gd name="connsiteY6" fmla="*/ 256032 h 272083"/>
                  <a:gd name="connsiteX7" fmla="*/ 21960 w 292720"/>
                  <a:gd name="connsiteY7" fmla="*/ 168249 h 272083"/>
                  <a:gd name="connsiteX8" fmla="*/ 7330 w 292720"/>
                  <a:gd name="connsiteY8" fmla="*/ 124358 h 272083"/>
                  <a:gd name="connsiteX9" fmla="*/ 7330 w 292720"/>
                  <a:gd name="connsiteY9" fmla="*/ 14630 h 272083"/>
                  <a:gd name="connsiteX10" fmla="*/ 29275 w 292720"/>
                  <a:gd name="connsiteY10" fmla="*/ 0 h 272083"/>
                  <a:gd name="connsiteX11" fmla="*/ 87797 w 292720"/>
                  <a:gd name="connsiteY11" fmla="*/ 7315 h 272083"/>
                  <a:gd name="connsiteX12" fmla="*/ 87797 w 292720"/>
                  <a:gd name="connsiteY12" fmla="*/ 0 h 272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2720" h="272083">
                    <a:moveTo>
                      <a:pt x="87797" y="0"/>
                    </a:moveTo>
                    <a:cubicBezTo>
                      <a:pt x="97550" y="0"/>
                      <a:pt x="126709" y="5914"/>
                      <a:pt x="146318" y="7315"/>
                    </a:cubicBezTo>
                    <a:cubicBezTo>
                      <a:pt x="195023" y="10794"/>
                      <a:pt x="247619" y="-4318"/>
                      <a:pt x="292622" y="14630"/>
                    </a:cubicBezTo>
                    <a:cubicBezTo>
                      <a:pt x="294088" y="15247"/>
                      <a:pt x="278783" y="104979"/>
                      <a:pt x="277992" y="109728"/>
                    </a:cubicBezTo>
                    <a:cubicBezTo>
                      <a:pt x="280430" y="151181"/>
                      <a:pt x="285307" y="192562"/>
                      <a:pt x="285307" y="234086"/>
                    </a:cubicBezTo>
                    <a:cubicBezTo>
                      <a:pt x="285307" y="246519"/>
                      <a:pt x="290377" y="269569"/>
                      <a:pt x="277992" y="270662"/>
                    </a:cubicBezTo>
                    <a:cubicBezTo>
                      <a:pt x="197689" y="277748"/>
                      <a:pt x="36590" y="256032"/>
                      <a:pt x="36590" y="256032"/>
                    </a:cubicBezTo>
                    <a:cubicBezTo>
                      <a:pt x="33450" y="234051"/>
                      <a:pt x="28378" y="191782"/>
                      <a:pt x="21960" y="168249"/>
                    </a:cubicBezTo>
                    <a:cubicBezTo>
                      <a:pt x="17902" y="153371"/>
                      <a:pt x="7330" y="124358"/>
                      <a:pt x="7330" y="124358"/>
                    </a:cubicBezTo>
                    <a:cubicBezTo>
                      <a:pt x="5385" y="104909"/>
                      <a:pt x="-8145" y="41711"/>
                      <a:pt x="7330" y="14630"/>
                    </a:cubicBezTo>
                    <a:cubicBezTo>
                      <a:pt x="11692" y="6997"/>
                      <a:pt x="21960" y="4877"/>
                      <a:pt x="29275" y="0"/>
                    </a:cubicBezTo>
                    <a:cubicBezTo>
                      <a:pt x="48782" y="2438"/>
                      <a:pt x="68455" y="3798"/>
                      <a:pt x="87797" y="7315"/>
                    </a:cubicBezTo>
                    <a:cubicBezTo>
                      <a:pt x="132272" y="15401"/>
                      <a:pt x="78044" y="0"/>
                      <a:pt x="87797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629029" y="1219200"/>
              <a:ext cx="4609971" cy="5029200"/>
              <a:chOff x="2346133" y="547528"/>
              <a:chExt cx="5408490" cy="5456470"/>
            </a:xfrm>
          </p:grpSpPr>
          <p:sp>
            <p:nvSpPr>
              <p:cNvPr id="10" name="Arc 9"/>
              <p:cNvSpPr/>
              <p:nvPr/>
            </p:nvSpPr>
            <p:spPr>
              <a:xfrm rot="9347529">
                <a:off x="2346133" y="1576573"/>
                <a:ext cx="3348948" cy="3257705"/>
              </a:xfrm>
              <a:prstGeom prst="arc">
                <a:avLst>
                  <a:gd name="adj1" fmla="val 11829732"/>
                  <a:gd name="adj2" fmla="val 104552"/>
                </a:avLst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210"/>
                <a:endParaRPr lang="en-US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Arc 10"/>
              <p:cNvSpPr/>
              <p:nvPr/>
            </p:nvSpPr>
            <p:spPr>
              <a:xfrm rot="6551545" flipV="1">
                <a:off x="4290361" y="2539736"/>
                <a:ext cx="5456470" cy="1472054"/>
              </a:xfrm>
              <a:prstGeom prst="arc">
                <a:avLst>
                  <a:gd name="adj1" fmla="val 11978877"/>
                  <a:gd name="adj2" fmla="val 20809967"/>
                </a:avLst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210"/>
                <a:endParaRPr lang="en-US" sz="1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08085" y="2995084"/>
                <a:ext cx="230514" cy="260165"/>
              </a:xfrm>
              <a:prstGeom prst="ellipse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10"/>
                <a:endParaRPr lang="en-US" sz="8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854395" y="2203066"/>
                <a:ext cx="708389" cy="50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10"/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M1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696151" y="3101914"/>
                <a:ext cx="586204" cy="50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10"/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P1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651903" y="3875405"/>
                <a:ext cx="586204" cy="50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10"/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P3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713063" y="3358749"/>
                <a:ext cx="586204" cy="50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210"/>
                <a:r>
                  <a:rPr lang="en-US" sz="2400" dirty="0">
                    <a:solidFill>
                      <a:prstClr val="black"/>
                    </a:solidFill>
                    <a:latin typeface="Calibri"/>
                  </a:rPr>
                  <a:t>P2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rot="14760000">
              <a:off x="4477282" y="3893959"/>
              <a:ext cx="272331" cy="136313"/>
              <a:chOff x="2110799" y="533400"/>
              <a:chExt cx="2470278" cy="1236610"/>
            </a:xfrm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25" name="Freeform 24"/>
              <p:cNvSpPr/>
              <p:nvPr/>
            </p:nvSpPr>
            <p:spPr>
              <a:xfrm>
                <a:off x="2110799" y="687348"/>
                <a:ext cx="743001" cy="603280"/>
              </a:xfrm>
              <a:custGeom>
                <a:avLst/>
                <a:gdLst>
                  <a:gd name="connsiteX0" fmla="*/ 213755 w 273132"/>
                  <a:gd name="connsiteY0" fmla="*/ 2433 h 240337"/>
                  <a:gd name="connsiteX1" fmla="*/ 59376 w 273132"/>
                  <a:gd name="connsiteY1" fmla="*/ 14308 h 240337"/>
                  <a:gd name="connsiteX2" fmla="*/ 23750 w 273132"/>
                  <a:gd name="connsiteY2" fmla="*/ 26184 h 240337"/>
                  <a:gd name="connsiteX3" fmla="*/ 0 w 273132"/>
                  <a:gd name="connsiteY3" fmla="*/ 97435 h 240337"/>
                  <a:gd name="connsiteX4" fmla="*/ 59376 w 273132"/>
                  <a:gd name="connsiteY4" fmla="*/ 168687 h 240337"/>
                  <a:gd name="connsiteX5" fmla="*/ 130628 w 273132"/>
                  <a:gd name="connsiteY5" fmla="*/ 192438 h 240337"/>
                  <a:gd name="connsiteX6" fmla="*/ 237506 w 273132"/>
                  <a:gd name="connsiteY6" fmla="*/ 228064 h 240337"/>
                  <a:gd name="connsiteX7" fmla="*/ 273132 w 273132"/>
                  <a:gd name="connsiteY7" fmla="*/ 156812 h 240337"/>
                  <a:gd name="connsiteX8" fmla="*/ 261257 w 273132"/>
                  <a:gd name="connsiteY8" fmla="*/ 97435 h 240337"/>
                  <a:gd name="connsiteX9" fmla="*/ 237506 w 273132"/>
                  <a:gd name="connsiteY9" fmla="*/ 61810 h 240337"/>
                  <a:gd name="connsiteX10" fmla="*/ 213755 w 273132"/>
                  <a:gd name="connsiteY10" fmla="*/ 2433 h 24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132" h="240337">
                    <a:moveTo>
                      <a:pt x="213755" y="2433"/>
                    </a:moveTo>
                    <a:cubicBezTo>
                      <a:pt x="184067" y="-5484"/>
                      <a:pt x="110589" y="7906"/>
                      <a:pt x="59376" y="14308"/>
                    </a:cubicBezTo>
                    <a:cubicBezTo>
                      <a:pt x="46955" y="15861"/>
                      <a:pt x="31026" y="15998"/>
                      <a:pt x="23750" y="26184"/>
                    </a:cubicBezTo>
                    <a:cubicBezTo>
                      <a:pt x="9199" y="46556"/>
                      <a:pt x="0" y="97435"/>
                      <a:pt x="0" y="97435"/>
                    </a:cubicBezTo>
                    <a:cubicBezTo>
                      <a:pt x="14578" y="155750"/>
                      <a:pt x="-999" y="144537"/>
                      <a:pt x="59376" y="168687"/>
                    </a:cubicBezTo>
                    <a:cubicBezTo>
                      <a:pt x="82621" y="177985"/>
                      <a:pt x="130628" y="192438"/>
                      <a:pt x="130628" y="192438"/>
                    </a:cubicBezTo>
                    <a:cubicBezTo>
                      <a:pt x="212295" y="246883"/>
                      <a:pt x="174800" y="248965"/>
                      <a:pt x="237506" y="228064"/>
                    </a:cubicBezTo>
                    <a:cubicBezTo>
                      <a:pt x="249515" y="210051"/>
                      <a:pt x="273132" y="181396"/>
                      <a:pt x="273132" y="156812"/>
                    </a:cubicBezTo>
                    <a:cubicBezTo>
                      <a:pt x="273132" y="136628"/>
                      <a:pt x="268344" y="116334"/>
                      <a:pt x="261257" y="97435"/>
                    </a:cubicBezTo>
                    <a:cubicBezTo>
                      <a:pt x="256246" y="84072"/>
                      <a:pt x="246643" y="72774"/>
                      <a:pt x="237506" y="61810"/>
                    </a:cubicBezTo>
                    <a:cubicBezTo>
                      <a:pt x="199081" y="15701"/>
                      <a:pt x="243443" y="10350"/>
                      <a:pt x="213755" y="243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1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684598" y="662532"/>
                <a:ext cx="598982" cy="745594"/>
              </a:xfrm>
              <a:custGeom>
                <a:avLst/>
                <a:gdLst>
                  <a:gd name="connsiteX0" fmla="*/ 21461 w 324701"/>
                  <a:gd name="connsiteY0" fmla="*/ 15600 h 395610"/>
                  <a:gd name="connsiteX1" fmla="*/ 235217 w 324701"/>
                  <a:gd name="connsiteY1" fmla="*/ 3725 h 395610"/>
                  <a:gd name="connsiteX2" fmla="*/ 318344 w 324701"/>
                  <a:gd name="connsiteY2" fmla="*/ 15600 h 395610"/>
                  <a:gd name="connsiteX3" fmla="*/ 306468 w 324701"/>
                  <a:gd name="connsiteY3" fmla="*/ 110602 h 395610"/>
                  <a:gd name="connsiteX4" fmla="*/ 294593 w 324701"/>
                  <a:gd name="connsiteY4" fmla="*/ 158104 h 395610"/>
                  <a:gd name="connsiteX5" fmla="*/ 282718 w 324701"/>
                  <a:gd name="connsiteY5" fmla="*/ 229356 h 395610"/>
                  <a:gd name="connsiteX6" fmla="*/ 270842 w 324701"/>
                  <a:gd name="connsiteY6" fmla="*/ 383735 h 395610"/>
                  <a:gd name="connsiteX7" fmla="*/ 235217 w 324701"/>
                  <a:gd name="connsiteY7" fmla="*/ 395610 h 395610"/>
                  <a:gd name="connsiteX8" fmla="*/ 92713 w 324701"/>
                  <a:gd name="connsiteY8" fmla="*/ 383735 h 395610"/>
                  <a:gd name="connsiteX9" fmla="*/ 57087 w 324701"/>
                  <a:gd name="connsiteY9" fmla="*/ 371860 h 395610"/>
                  <a:gd name="connsiteX10" fmla="*/ 21461 w 324701"/>
                  <a:gd name="connsiteY10" fmla="*/ 300608 h 395610"/>
                  <a:gd name="connsiteX11" fmla="*/ 33336 w 324701"/>
                  <a:gd name="connsiteY11" fmla="*/ 264982 h 395610"/>
                  <a:gd name="connsiteX12" fmla="*/ 57087 w 324701"/>
                  <a:gd name="connsiteY12" fmla="*/ 229356 h 395610"/>
                  <a:gd name="connsiteX13" fmla="*/ 21461 w 324701"/>
                  <a:gd name="connsiteY13" fmla="*/ 158104 h 395610"/>
                  <a:gd name="connsiteX14" fmla="*/ 21461 w 324701"/>
                  <a:gd name="connsiteY14" fmla="*/ 15600 h 39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4701" h="395610">
                    <a:moveTo>
                      <a:pt x="21461" y="15600"/>
                    </a:moveTo>
                    <a:cubicBezTo>
                      <a:pt x="57087" y="-10130"/>
                      <a:pt x="163855" y="3725"/>
                      <a:pt x="235217" y="3725"/>
                    </a:cubicBezTo>
                    <a:cubicBezTo>
                      <a:pt x="263207" y="3725"/>
                      <a:pt x="302818" y="-7689"/>
                      <a:pt x="318344" y="15600"/>
                    </a:cubicBezTo>
                    <a:cubicBezTo>
                      <a:pt x="336047" y="42154"/>
                      <a:pt x="311715" y="79122"/>
                      <a:pt x="306468" y="110602"/>
                    </a:cubicBezTo>
                    <a:cubicBezTo>
                      <a:pt x="303785" y="126701"/>
                      <a:pt x="297794" y="142100"/>
                      <a:pt x="294593" y="158104"/>
                    </a:cubicBezTo>
                    <a:cubicBezTo>
                      <a:pt x="289871" y="181715"/>
                      <a:pt x="286676" y="205605"/>
                      <a:pt x="282718" y="229356"/>
                    </a:cubicBezTo>
                    <a:cubicBezTo>
                      <a:pt x="278759" y="280816"/>
                      <a:pt x="285021" y="334109"/>
                      <a:pt x="270842" y="383735"/>
                    </a:cubicBezTo>
                    <a:cubicBezTo>
                      <a:pt x="267403" y="395771"/>
                      <a:pt x="247734" y="395610"/>
                      <a:pt x="235217" y="395610"/>
                    </a:cubicBezTo>
                    <a:cubicBezTo>
                      <a:pt x="187551" y="395610"/>
                      <a:pt x="140214" y="387693"/>
                      <a:pt x="92713" y="383735"/>
                    </a:cubicBezTo>
                    <a:cubicBezTo>
                      <a:pt x="80838" y="379777"/>
                      <a:pt x="66862" y="379680"/>
                      <a:pt x="57087" y="371860"/>
                    </a:cubicBezTo>
                    <a:cubicBezTo>
                      <a:pt x="36158" y="355117"/>
                      <a:pt x="29284" y="324078"/>
                      <a:pt x="21461" y="300608"/>
                    </a:cubicBezTo>
                    <a:cubicBezTo>
                      <a:pt x="25419" y="288733"/>
                      <a:pt x="27738" y="276178"/>
                      <a:pt x="33336" y="264982"/>
                    </a:cubicBezTo>
                    <a:cubicBezTo>
                      <a:pt x="39719" y="252216"/>
                      <a:pt x="54741" y="243434"/>
                      <a:pt x="57087" y="229356"/>
                    </a:cubicBezTo>
                    <a:cubicBezTo>
                      <a:pt x="60818" y="206972"/>
                      <a:pt x="29214" y="173611"/>
                      <a:pt x="21461" y="158104"/>
                    </a:cubicBezTo>
                    <a:cubicBezTo>
                      <a:pt x="822" y="116826"/>
                      <a:pt x="-14165" y="41330"/>
                      <a:pt x="21461" y="156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13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894625" y="964236"/>
                <a:ext cx="647815" cy="606148"/>
              </a:xfrm>
              <a:custGeom>
                <a:avLst/>
                <a:gdLst>
                  <a:gd name="connsiteX0" fmla="*/ 101791 w 351173"/>
                  <a:gd name="connsiteY0" fmla="*/ 320633 h 321620"/>
                  <a:gd name="connsiteX1" fmla="*/ 42414 w 351173"/>
                  <a:gd name="connsiteY1" fmla="*/ 308758 h 321620"/>
                  <a:gd name="connsiteX2" fmla="*/ 18664 w 351173"/>
                  <a:gd name="connsiteY2" fmla="*/ 166254 h 321620"/>
                  <a:gd name="connsiteX3" fmla="*/ 30539 w 351173"/>
                  <a:gd name="connsiteY3" fmla="*/ 130628 h 321620"/>
                  <a:gd name="connsiteX4" fmla="*/ 137417 w 351173"/>
                  <a:gd name="connsiteY4" fmla="*/ 47501 h 321620"/>
                  <a:gd name="connsiteX5" fmla="*/ 173043 w 351173"/>
                  <a:gd name="connsiteY5" fmla="*/ 23750 h 321620"/>
                  <a:gd name="connsiteX6" fmla="*/ 244295 w 351173"/>
                  <a:gd name="connsiteY6" fmla="*/ 0 h 321620"/>
                  <a:gd name="connsiteX7" fmla="*/ 291796 w 351173"/>
                  <a:gd name="connsiteY7" fmla="*/ 11875 h 321620"/>
                  <a:gd name="connsiteX8" fmla="*/ 351173 w 351173"/>
                  <a:gd name="connsiteY8" fmla="*/ 118753 h 321620"/>
                  <a:gd name="connsiteX9" fmla="*/ 339297 w 351173"/>
                  <a:gd name="connsiteY9" fmla="*/ 201880 h 321620"/>
                  <a:gd name="connsiteX10" fmla="*/ 220544 w 351173"/>
                  <a:gd name="connsiteY10" fmla="*/ 237506 h 321620"/>
                  <a:gd name="connsiteX11" fmla="*/ 149292 w 351173"/>
                  <a:gd name="connsiteY11" fmla="*/ 285008 h 321620"/>
                  <a:gd name="connsiteX12" fmla="*/ 101791 w 351173"/>
                  <a:gd name="connsiteY12" fmla="*/ 320633 h 32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1173" h="321620">
                    <a:moveTo>
                      <a:pt x="101791" y="320633"/>
                    </a:moveTo>
                    <a:cubicBezTo>
                      <a:pt x="83978" y="324591"/>
                      <a:pt x="61313" y="315845"/>
                      <a:pt x="42414" y="308758"/>
                    </a:cubicBezTo>
                    <a:cubicBezTo>
                      <a:pt x="-26801" y="282803"/>
                      <a:pt x="6727" y="243846"/>
                      <a:pt x="18664" y="166254"/>
                    </a:cubicBezTo>
                    <a:cubicBezTo>
                      <a:pt x="20567" y="153882"/>
                      <a:pt x="23595" y="141043"/>
                      <a:pt x="30539" y="130628"/>
                    </a:cubicBezTo>
                    <a:cubicBezTo>
                      <a:pt x="52863" y="97142"/>
                      <a:pt x="109107" y="66375"/>
                      <a:pt x="137417" y="47501"/>
                    </a:cubicBezTo>
                    <a:cubicBezTo>
                      <a:pt x="149292" y="39584"/>
                      <a:pt x="159503" y="28263"/>
                      <a:pt x="173043" y="23750"/>
                    </a:cubicBezTo>
                    <a:lnTo>
                      <a:pt x="244295" y="0"/>
                    </a:lnTo>
                    <a:cubicBezTo>
                      <a:pt x="260129" y="3958"/>
                      <a:pt x="279513" y="1128"/>
                      <a:pt x="291796" y="11875"/>
                    </a:cubicBezTo>
                    <a:cubicBezTo>
                      <a:pt x="330226" y="45501"/>
                      <a:pt x="337293" y="77115"/>
                      <a:pt x="351173" y="118753"/>
                    </a:cubicBezTo>
                    <a:cubicBezTo>
                      <a:pt x="347214" y="146462"/>
                      <a:pt x="356481" y="179786"/>
                      <a:pt x="339297" y="201880"/>
                    </a:cubicBezTo>
                    <a:cubicBezTo>
                      <a:pt x="332317" y="210854"/>
                      <a:pt x="240339" y="232557"/>
                      <a:pt x="220544" y="237506"/>
                    </a:cubicBezTo>
                    <a:cubicBezTo>
                      <a:pt x="196793" y="253340"/>
                      <a:pt x="174823" y="272243"/>
                      <a:pt x="149292" y="285008"/>
                    </a:cubicBezTo>
                    <a:cubicBezTo>
                      <a:pt x="96784" y="311262"/>
                      <a:pt x="119604" y="316675"/>
                      <a:pt x="101791" y="32063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1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162029" y="624789"/>
                <a:ext cx="582004" cy="805720"/>
              </a:xfrm>
              <a:custGeom>
                <a:avLst/>
                <a:gdLst>
                  <a:gd name="connsiteX0" fmla="*/ 47659 w 315497"/>
                  <a:gd name="connsiteY0" fmla="*/ 47501 h 427512"/>
                  <a:gd name="connsiteX1" fmla="*/ 107036 w 315497"/>
                  <a:gd name="connsiteY1" fmla="*/ 23751 h 427512"/>
                  <a:gd name="connsiteX2" fmla="*/ 178288 w 315497"/>
                  <a:gd name="connsiteY2" fmla="*/ 0 h 427512"/>
                  <a:gd name="connsiteX3" fmla="*/ 213914 w 315497"/>
                  <a:gd name="connsiteY3" fmla="*/ 11875 h 427512"/>
                  <a:gd name="connsiteX4" fmla="*/ 249540 w 315497"/>
                  <a:gd name="connsiteY4" fmla="*/ 47501 h 427512"/>
                  <a:gd name="connsiteX5" fmla="*/ 285166 w 315497"/>
                  <a:gd name="connsiteY5" fmla="*/ 71252 h 427512"/>
                  <a:gd name="connsiteX6" fmla="*/ 297041 w 315497"/>
                  <a:gd name="connsiteY6" fmla="*/ 261257 h 427512"/>
                  <a:gd name="connsiteX7" fmla="*/ 225789 w 315497"/>
                  <a:gd name="connsiteY7" fmla="*/ 308758 h 427512"/>
                  <a:gd name="connsiteX8" fmla="*/ 154537 w 315497"/>
                  <a:gd name="connsiteY8" fmla="*/ 332509 h 427512"/>
                  <a:gd name="connsiteX9" fmla="*/ 118911 w 315497"/>
                  <a:gd name="connsiteY9" fmla="*/ 356260 h 427512"/>
                  <a:gd name="connsiteX10" fmla="*/ 71410 w 315497"/>
                  <a:gd name="connsiteY10" fmla="*/ 427512 h 427512"/>
                  <a:gd name="connsiteX11" fmla="*/ 12033 w 315497"/>
                  <a:gd name="connsiteY11" fmla="*/ 415636 h 427512"/>
                  <a:gd name="connsiteX12" fmla="*/ 12033 w 315497"/>
                  <a:gd name="connsiteY12" fmla="*/ 83127 h 427512"/>
                  <a:gd name="connsiteX13" fmla="*/ 47659 w 315497"/>
                  <a:gd name="connsiteY13" fmla="*/ 59377 h 427512"/>
                  <a:gd name="connsiteX14" fmla="*/ 47659 w 315497"/>
                  <a:gd name="connsiteY14" fmla="*/ 47501 h 42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5497" h="427512">
                    <a:moveTo>
                      <a:pt x="47659" y="47501"/>
                    </a:moveTo>
                    <a:cubicBezTo>
                      <a:pt x="57555" y="41563"/>
                      <a:pt x="87002" y="31036"/>
                      <a:pt x="107036" y="23751"/>
                    </a:cubicBezTo>
                    <a:cubicBezTo>
                      <a:pt x="130564" y="15195"/>
                      <a:pt x="178288" y="0"/>
                      <a:pt x="178288" y="0"/>
                    </a:cubicBezTo>
                    <a:cubicBezTo>
                      <a:pt x="190163" y="3958"/>
                      <a:pt x="203499" y="4931"/>
                      <a:pt x="213914" y="11875"/>
                    </a:cubicBezTo>
                    <a:cubicBezTo>
                      <a:pt x="227888" y="21191"/>
                      <a:pt x="236638" y="36750"/>
                      <a:pt x="249540" y="47501"/>
                    </a:cubicBezTo>
                    <a:cubicBezTo>
                      <a:pt x="260504" y="56638"/>
                      <a:pt x="273291" y="63335"/>
                      <a:pt x="285166" y="71252"/>
                    </a:cubicBezTo>
                    <a:cubicBezTo>
                      <a:pt x="307032" y="136848"/>
                      <a:pt x="334395" y="186551"/>
                      <a:pt x="297041" y="261257"/>
                    </a:cubicBezTo>
                    <a:cubicBezTo>
                      <a:pt x="284275" y="286788"/>
                      <a:pt x="252869" y="299731"/>
                      <a:pt x="225789" y="308758"/>
                    </a:cubicBezTo>
                    <a:lnTo>
                      <a:pt x="154537" y="332509"/>
                    </a:lnTo>
                    <a:cubicBezTo>
                      <a:pt x="142662" y="340426"/>
                      <a:pt x="128309" y="345519"/>
                      <a:pt x="118911" y="356260"/>
                    </a:cubicBezTo>
                    <a:cubicBezTo>
                      <a:pt x="100114" y="377742"/>
                      <a:pt x="71410" y="427512"/>
                      <a:pt x="71410" y="427512"/>
                    </a:cubicBezTo>
                    <a:cubicBezTo>
                      <a:pt x="51618" y="423553"/>
                      <a:pt x="18111" y="434883"/>
                      <a:pt x="12033" y="415636"/>
                    </a:cubicBezTo>
                    <a:cubicBezTo>
                      <a:pt x="2719" y="386140"/>
                      <a:pt x="-9600" y="148026"/>
                      <a:pt x="12033" y="83127"/>
                    </a:cubicBezTo>
                    <a:cubicBezTo>
                      <a:pt x="16546" y="69587"/>
                      <a:pt x="34894" y="65760"/>
                      <a:pt x="47659" y="59377"/>
                    </a:cubicBezTo>
                    <a:cubicBezTo>
                      <a:pt x="102242" y="32085"/>
                      <a:pt x="37763" y="53439"/>
                      <a:pt x="47659" y="4750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13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489100" y="535266"/>
                <a:ext cx="593300" cy="660684"/>
              </a:xfrm>
              <a:custGeom>
                <a:avLst/>
                <a:gdLst>
                  <a:gd name="connsiteX0" fmla="*/ 24737 w 321620"/>
                  <a:gd name="connsiteY0" fmla="*/ 59376 h 350557"/>
                  <a:gd name="connsiteX1" fmla="*/ 84113 w 321620"/>
                  <a:gd name="connsiteY1" fmla="*/ 35626 h 350557"/>
                  <a:gd name="connsiteX2" fmla="*/ 155365 w 321620"/>
                  <a:gd name="connsiteY2" fmla="*/ 0 h 350557"/>
                  <a:gd name="connsiteX3" fmla="*/ 285994 w 321620"/>
                  <a:gd name="connsiteY3" fmla="*/ 35626 h 350557"/>
                  <a:gd name="connsiteX4" fmla="*/ 309744 w 321620"/>
                  <a:gd name="connsiteY4" fmla="*/ 106878 h 350557"/>
                  <a:gd name="connsiteX5" fmla="*/ 321620 w 321620"/>
                  <a:gd name="connsiteY5" fmla="*/ 142504 h 350557"/>
                  <a:gd name="connsiteX6" fmla="*/ 309744 w 321620"/>
                  <a:gd name="connsiteY6" fmla="*/ 190005 h 350557"/>
                  <a:gd name="connsiteX7" fmla="*/ 262243 w 321620"/>
                  <a:gd name="connsiteY7" fmla="*/ 261257 h 350557"/>
                  <a:gd name="connsiteX8" fmla="*/ 250368 w 321620"/>
                  <a:gd name="connsiteY8" fmla="*/ 308758 h 350557"/>
                  <a:gd name="connsiteX9" fmla="*/ 107864 w 321620"/>
                  <a:gd name="connsiteY9" fmla="*/ 332509 h 350557"/>
                  <a:gd name="connsiteX10" fmla="*/ 119739 w 321620"/>
                  <a:gd name="connsiteY10" fmla="*/ 201880 h 350557"/>
                  <a:gd name="connsiteX11" fmla="*/ 95989 w 321620"/>
                  <a:gd name="connsiteY11" fmla="*/ 166254 h 350557"/>
                  <a:gd name="connsiteX12" fmla="*/ 60363 w 321620"/>
                  <a:gd name="connsiteY12" fmla="*/ 154379 h 350557"/>
                  <a:gd name="connsiteX13" fmla="*/ 36612 w 321620"/>
                  <a:gd name="connsiteY13" fmla="*/ 118753 h 350557"/>
                  <a:gd name="connsiteX14" fmla="*/ 986 w 321620"/>
                  <a:gd name="connsiteY14" fmla="*/ 106878 h 350557"/>
                  <a:gd name="connsiteX15" fmla="*/ 60363 w 321620"/>
                  <a:gd name="connsiteY15" fmla="*/ 59376 h 350557"/>
                  <a:gd name="connsiteX16" fmla="*/ 24737 w 321620"/>
                  <a:gd name="connsiteY16" fmla="*/ 59376 h 35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1620" h="350557">
                    <a:moveTo>
                      <a:pt x="24737" y="59376"/>
                    </a:moveTo>
                    <a:cubicBezTo>
                      <a:pt x="28695" y="55418"/>
                      <a:pt x="65047" y="45159"/>
                      <a:pt x="84113" y="35626"/>
                    </a:cubicBezTo>
                    <a:cubicBezTo>
                      <a:pt x="176196" y="-10415"/>
                      <a:pt x="65818" y="29848"/>
                      <a:pt x="155365" y="0"/>
                    </a:cubicBezTo>
                    <a:cubicBezTo>
                      <a:pt x="176551" y="2648"/>
                      <a:pt x="263159" y="-910"/>
                      <a:pt x="285994" y="35626"/>
                    </a:cubicBezTo>
                    <a:cubicBezTo>
                      <a:pt x="299263" y="56856"/>
                      <a:pt x="301827" y="83127"/>
                      <a:pt x="309744" y="106878"/>
                    </a:cubicBezTo>
                    <a:lnTo>
                      <a:pt x="321620" y="142504"/>
                    </a:lnTo>
                    <a:cubicBezTo>
                      <a:pt x="317661" y="158338"/>
                      <a:pt x="317043" y="175407"/>
                      <a:pt x="309744" y="190005"/>
                    </a:cubicBezTo>
                    <a:cubicBezTo>
                      <a:pt x="296978" y="215536"/>
                      <a:pt x="262243" y="261257"/>
                      <a:pt x="262243" y="261257"/>
                    </a:cubicBezTo>
                    <a:cubicBezTo>
                      <a:pt x="258285" y="277091"/>
                      <a:pt x="256797" y="293757"/>
                      <a:pt x="250368" y="308758"/>
                    </a:cubicBezTo>
                    <a:cubicBezTo>
                      <a:pt x="220241" y="379053"/>
                      <a:pt x="197082" y="341431"/>
                      <a:pt x="107864" y="332509"/>
                    </a:cubicBezTo>
                    <a:cubicBezTo>
                      <a:pt x="129426" y="267825"/>
                      <a:pt x="143436" y="265073"/>
                      <a:pt x="119739" y="201880"/>
                    </a:cubicBezTo>
                    <a:cubicBezTo>
                      <a:pt x="114728" y="188516"/>
                      <a:pt x="107134" y="175170"/>
                      <a:pt x="95989" y="166254"/>
                    </a:cubicBezTo>
                    <a:cubicBezTo>
                      <a:pt x="86214" y="158434"/>
                      <a:pt x="72238" y="158337"/>
                      <a:pt x="60363" y="154379"/>
                    </a:cubicBezTo>
                    <a:cubicBezTo>
                      <a:pt x="52446" y="142504"/>
                      <a:pt x="47757" y="127669"/>
                      <a:pt x="36612" y="118753"/>
                    </a:cubicBezTo>
                    <a:cubicBezTo>
                      <a:pt x="26837" y="110933"/>
                      <a:pt x="4022" y="119022"/>
                      <a:pt x="986" y="106878"/>
                    </a:cubicBezTo>
                    <a:cubicBezTo>
                      <a:pt x="-7911" y="71290"/>
                      <a:pt x="45921" y="66597"/>
                      <a:pt x="60363" y="59376"/>
                    </a:cubicBezTo>
                    <a:cubicBezTo>
                      <a:pt x="65370" y="56872"/>
                      <a:pt x="20779" y="63334"/>
                      <a:pt x="24737" y="59376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1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3275505" y="533400"/>
                <a:ext cx="1095332" cy="1046121"/>
              </a:xfrm>
              <a:custGeom>
                <a:avLst/>
                <a:gdLst>
                  <a:gd name="connsiteX0" fmla="*/ 380010 w 593766"/>
                  <a:gd name="connsiteY0" fmla="*/ 20679 h 555068"/>
                  <a:gd name="connsiteX1" fmla="*/ 439387 w 593766"/>
                  <a:gd name="connsiteY1" fmla="*/ 8803 h 555068"/>
                  <a:gd name="connsiteX2" fmla="*/ 463137 w 593766"/>
                  <a:gd name="connsiteY2" fmla="*/ 44429 h 555068"/>
                  <a:gd name="connsiteX3" fmla="*/ 534389 w 593766"/>
                  <a:gd name="connsiteY3" fmla="*/ 103806 h 555068"/>
                  <a:gd name="connsiteX4" fmla="*/ 581891 w 593766"/>
                  <a:gd name="connsiteY4" fmla="*/ 210684 h 555068"/>
                  <a:gd name="connsiteX5" fmla="*/ 593766 w 593766"/>
                  <a:gd name="connsiteY5" fmla="*/ 246310 h 555068"/>
                  <a:gd name="connsiteX6" fmla="*/ 570015 w 593766"/>
                  <a:gd name="connsiteY6" fmla="*/ 281936 h 555068"/>
                  <a:gd name="connsiteX7" fmla="*/ 534389 w 593766"/>
                  <a:gd name="connsiteY7" fmla="*/ 293811 h 555068"/>
                  <a:gd name="connsiteX8" fmla="*/ 439387 w 593766"/>
                  <a:gd name="connsiteY8" fmla="*/ 317562 h 555068"/>
                  <a:gd name="connsiteX9" fmla="*/ 368135 w 593766"/>
                  <a:gd name="connsiteY9" fmla="*/ 365063 h 555068"/>
                  <a:gd name="connsiteX10" fmla="*/ 344384 w 593766"/>
                  <a:gd name="connsiteY10" fmla="*/ 436315 h 555068"/>
                  <a:gd name="connsiteX11" fmla="*/ 308758 w 593766"/>
                  <a:gd name="connsiteY11" fmla="*/ 507567 h 555068"/>
                  <a:gd name="connsiteX12" fmla="*/ 273132 w 593766"/>
                  <a:gd name="connsiteY12" fmla="*/ 531318 h 555068"/>
                  <a:gd name="connsiteX13" fmla="*/ 201880 w 593766"/>
                  <a:gd name="connsiteY13" fmla="*/ 555068 h 555068"/>
                  <a:gd name="connsiteX14" fmla="*/ 47501 w 593766"/>
                  <a:gd name="connsiteY14" fmla="*/ 519442 h 555068"/>
                  <a:gd name="connsiteX15" fmla="*/ 11875 w 593766"/>
                  <a:gd name="connsiteY15" fmla="*/ 495692 h 555068"/>
                  <a:gd name="connsiteX16" fmla="*/ 0 w 593766"/>
                  <a:gd name="connsiteY16" fmla="*/ 460066 h 555068"/>
                  <a:gd name="connsiteX17" fmla="*/ 47501 w 593766"/>
                  <a:gd name="connsiteY17" fmla="*/ 400689 h 555068"/>
                  <a:gd name="connsiteX18" fmla="*/ 118753 w 593766"/>
                  <a:gd name="connsiteY18" fmla="*/ 376938 h 555068"/>
                  <a:gd name="connsiteX19" fmla="*/ 190005 w 593766"/>
                  <a:gd name="connsiteY19" fmla="*/ 341312 h 555068"/>
                  <a:gd name="connsiteX20" fmla="*/ 285008 w 593766"/>
                  <a:gd name="connsiteY20" fmla="*/ 317562 h 555068"/>
                  <a:gd name="connsiteX21" fmla="*/ 344384 w 593766"/>
                  <a:gd name="connsiteY21" fmla="*/ 210684 h 555068"/>
                  <a:gd name="connsiteX22" fmla="*/ 380010 w 593766"/>
                  <a:gd name="connsiteY22" fmla="*/ 20679 h 5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3766" h="555068">
                    <a:moveTo>
                      <a:pt x="380010" y="20679"/>
                    </a:moveTo>
                    <a:cubicBezTo>
                      <a:pt x="395844" y="-12968"/>
                      <a:pt x="419979" y="3258"/>
                      <a:pt x="439387" y="8803"/>
                    </a:cubicBezTo>
                    <a:cubicBezTo>
                      <a:pt x="453110" y="12724"/>
                      <a:pt x="454000" y="33465"/>
                      <a:pt x="463137" y="44429"/>
                    </a:cubicBezTo>
                    <a:cubicBezTo>
                      <a:pt x="491710" y="78717"/>
                      <a:pt x="499360" y="80453"/>
                      <a:pt x="534389" y="103806"/>
                    </a:cubicBezTo>
                    <a:cubicBezTo>
                      <a:pt x="572027" y="160262"/>
                      <a:pt x="553627" y="125893"/>
                      <a:pt x="581891" y="210684"/>
                    </a:cubicBezTo>
                    <a:lnTo>
                      <a:pt x="593766" y="246310"/>
                    </a:lnTo>
                    <a:cubicBezTo>
                      <a:pt x="585849" y="258185"/>
                      <a:pt x="581160" y="273020"/>
                      <a:pt x="570015" y="281936"/>
                    </a:cubicBezTo>
                    <a:cubicBezTo>
                      <a:pt x="560240" y="289756"/>
                      <a:pt x="546533" y="290775"/>
                      <a:pt x="534389" y="293811"/>
                    </a:cubicBezTo>
                    <a:cubicBezTo>
                      <a:pt x="515240" y="298598"/>
                      <a:pt x="461600" y="305221"/>
                      <a:pt x="439387" y="317562"/>
                    </a:cubicBezTo>
                    <a:cubicBezTo>
                      <a:pt x="414434" y="331425"/>
                      <a:pt x="368135" y="365063"/>
                      <a:pt x="368135" y="365063"/>
                    </a:cubicBezTo>
                    <a:lnTo>
                      <a:pt x="344384" y="436315"/>
                    </a:lnTo>
                    <a:cubicBezTo>
                      <a:pt x="334725" y="465292"/>
                      <a:pt x="331780" y="484545"/>
                      <a:pt x="308758" y="507567"/>
                    </a:cubicBezTo>
                    <a:cubicBezTo>
                      <a:pt x="298666" y="517659"/>
                      <a:pt x="286174" y="525521"/>
                      <a:pt x="273132" y="531318"/>
                    </a:cubicBezTo>
                    <a:cubicBezTo>
                      <a:pt x="250254" y="541486"/>
                      <a:pt x="201880" y="555068"/>
                      <a:pt x="201880" y="555068"/>
                    </a:cubicBezTo>
                    <a:cubicBezTo>
                      <a:pt x="163552" y="549593"/>
                      <a:pt x="83069" y="543154"/>
                      <a:pt x="47501" y="519442"/>
                    </a:cubicBezTo>
                    <a:lnTo>
                      <a:pt x="11875" y="495692"/>
                    </a:lnTo>
                    <a:cubicBezTo>
                      <a:pt x="7917" y="483817"/>
                      <a:pt x="0" y="472584"/>
                      <a:pt x="0" y="460066"/>
                    </a:cubicBezTo>
                    <a:cubicBezTo>
                      <a:pt x="0" y="427157"/>
                      <a:pt x="20145" y="412847"/>
                      <a:pt x="47501" y="400689"/>
                    </a:cubicBezTo>
                    <a:cubicBezTo>
                      <a:pt x="70379" y="390521"/>
                      <a:pt x="97922" y="390825"/>
                      <a:pt x="118753" y="376938"/>
                    </a:cubicBezTo>
                    <a:cubicBezTo>
                      <a:pt x="156167" y="351996"/>
                      <a:pt x="148406" y="352657"/>
                      <a:pt x="190005" y="341312"/>
                    </a:cubicBezTo>
                    <a:cubicBezTo>
                      <a:pt x="221497" y="332723"/>
                      <a:pt x="285008" y="317562"/>
                      <a:pt x="285008" y="317562"/>
                    </a:cubicBezTo>
                    <a:cubicBezTo>
                      <a:pt x="339453" y="235895"/>
                      <a:pt x="323483" y="273390"/>
                      <a:pt x="344384" y="210684"/>
                    </a:cubicBezTo>
                    <a:cubicBezTo>
                      <a:pt x="357669" y="24687"/>
                      <a:pt x="364176" y="54326"/>
                      <a:pt x="380010" y="2067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13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4049636" y="1363256"/>
                <a:ext cx="531441" cy="406754"/>
              </a:xfrm>
              <a:custGeom>
                <a:avLst/>
                <a:gdLst>
                  <a:gd name="connsiteX0" fmla="*/ 7315 w 354486"/>
                  <a:gd name="connsiteY0" fmla="*/ 146304 h 285293"/>
                  <a:gd name="connsiteX1" fmla="*/ 43891 w 354486"/>
                  <a:gd name="connsiteY1" fmla="*/ 117044 h 285293"/>
                  <a:gd name="connsiteX2" fmla="*/ 51207 w 354486"/>
                  <a:gd name="connsiteY2" fmla="*/ 95098 h 285293"/>
                  <a:gd name="connsiteX3" fmla="*/ 95098 w 354486"/>
                  <a:gd name="connsiteY3" fmla="*/ 80468 h 285293"/>
                  <a:gd name="connsiteX4" fmla="*/ 138989 w 354486"/>
                  <a:gd name="connsiteY4" fmla="*/ 58522 h 285293"/>
                  <a:gd name="connsiteX5" fmla="*/ 160935 w 354486"/>
                  <a:gd name="connsiteY5" fmla="*/ 43892 h 285293"/>
                  <a:gd name="connsiteX6" fmla="*/ 226771 w 354486"/>
                  <a:gd name="connsiteY6" fmla="*/ 21946 h 285293"/>
                  <a:gd name="connsiteX7" fmla="*/ 270663 w 354486"/>
                  <a:gd name="connsiteY7" fmla="*/ 7316 h 285293"/>
                  <a:gd name="connsiteX8" fmla="*/ 292608 w 354486"/>
                  <a:gd name="connsiteY8" fmla="*/ 0 h 285293"/>
                  <a:gd name="connsiteX9" fmla="*/ 307239 w 354486"/>
                  <a:gd name="connsiteY9" fmla="*/ 14631 h 285293"/>
                  <a:gd name="connsiteX10" fmla="*/ 336499 w 354486"/>
                  <a:gd name="connsiteY10" fmla="*/ 51207 h 285293"/>
                  <a:gd name="connsiteX11" fmla="*/ 343815 w 354486"/>
                  <a:gd name="connsiteY11" fmla="*/ 73152 h 285293"/>
                  <a:gd name="connsiteX12" fmla="*/ 343815 w 354486"/>
                  <a:gd name="connsiteY12" fmla="*/ 219456 h 285293"/>
                  <a:gd name="connsiteX13" fmla="*/ 329184 w 354486"/>
                  <a:gd name="connsiteY13" fmla="*/ 234087 h 285293"/>
                  <a:gd name="connsiteX14" fmla="*/ 270663 w 354486"/>
                  <a:gd name="connsiteY14" fmla="*/ 270663 h 285293"/>
                  <a:gd name="connsiteX15" fmla="*/ 248717 w 354486"/>
                  <a:gd name="connsiteY15" fmla="*/ 277978 h 285293"/>
                  <a:gd name="connsiteX16" fmla="*/ 226771 w 354486"/>
                  <a:gd name="connsiteY16" fmla="*/ 285293 h 285293"/>
                  <a:gd name="connsiteX17" fmla="*/ 117043 w 354486"/>
                  <a:gd name="connsiteY17" fmla="*/ 277978 h 285293"/>
                  <a:gd name="connsiteX18" fmla="*/ 95098 w 354486"/>
                  <a:gd name="connsiteY18" fmla="*/ 270663 h 285293"/>
                  <a:gd name="connsiteX19" fmla="*/ 80467 w 354486"/>
                  <a:gd name="connsiteY19" fmla="*/ 248717 h 285293"/>
                  <a:gd name="connsiteX20" fmla="*/ 58522 w 354486"/>
                  <a:gd name="connsiteY20" fmla="*/ 234087 h 285293"/>
                  <a:gd name="connsiteX21" fmla="*/ 21946 w 354486"/>
                  <a:gd name="connsiteY21" fmla="*/ 212141 h 285293"/>
                  <a:gd name="connsiteX22" fmla="*/ 0 w 354486"/>
                  <a:gd name="connsiteY22" fmla="*/ 175565 h 285293"/>
                  <a:gd name="connsiteX23" fmla="*/ 21946 w 354486"/>
                  <a:gd name="connsiteY23" fmla="*/ 138989 h 285293"/>
                  <a:gd name="connsiteX24" fmla="*/ 58522 w 354486"/>
                  <a:gd name="connsiteY24" fmla="*/ 109728 h 285293"/>
                  <a:gd name="connsiteX25" fmla="*/ 65837 w 354486"/>
                  <a:gd name="connsiteY25" fmla="*/ 109728 h 28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4486" h="285293">
                    <a:moveTo>
                      <a:pt x="7315" y="146304"/>
                    </a:moveTo>
                    <a:cubicBezTo>
                      <a:pt x="19507" y="136551"/>
                      <a:pt x="33730" y="128898"/>
                      <a:pt x="43891" y="117044"/>
                    </a:cubicBezTo>
                    <a:cubicBezTo>
                      <a:pt x="48909" y="111189"/>
                      <a:pt x="44932" y="99580"/>
                      <a:pt x="51207" y="95098"/>
                    </a:cubicBezTo>
                    <a:cubicBezTo>
                      <a:pt x="63756" y="86134"/>
                      <a:pt x="95098" y="80468"/>
                      <a:pt x="95098" y="80468"/>
                    </a:cubicBezTo>
                    <a:cubicBezTo>
                      <a:pt x="124543" y="51021"/>
                      <a:pt x="91804" y="78743"/>
                      <a:pt x="138989" y="58522"/>
                    </a:cubicBezTo>
                    <a:cubicBezTo>
                      <a:pt x="147070" y="55059"/>
                      <a:pt x="152901" y="47463"/>
                      <a:pt x="160935" y="43892"/>
                    </a:cubicBezTo>
                    <a:cubicBezTo>
                      <a:pt x="160940" y="43890"/>
                      <a:pt x="215795" y="25605"/>
                      <a:pt x="226771" y="21946"/>
                    </a:cubicBezTo>
                    <a:lnTo>
                      <a:pt x="270663" y="7316"/>
                    </a:lnTo>
                    <a:lnTo>
                      <a:pt x="292608" y="0"/>
                    </a:lnTo>
                    <a:cubicBezTo>
                      <a:pt x="297485" y="4877"/>
                      <a:pt x="302930" y="9245"/>
                      <a:pt x="307239" y="14631"/>
                    </a:cubicBezTo>
                    <a:cubicBezTo>
                      <a:pt x="344157" y="60778"/>
                      <a:pt x="301169" y="15875"/>
                      <a:pt x="336499" y="51207"/>
                    </a:cubicBezTo>
                    <a:cubicBezTo>
                      <a:pt x="338938" y="58522"/>
                      <a:pt x="341697" y="65738"/>
                      <a:pt x="343815" y="73152"/>
                    </a:cubicBezTo>
                    <a:cubicBezTo>
                      <a:pt x="359345" y="127503"/>
                      <a:pt x="356679" y="142275"/>
                      <a:pt x="343815" y="219456"/>
                    </a:cubicBezTo>
                    <a:cubicBezTo>
                      <a:pt x="342681" y="226259"/>
                      <a:pt x="333493" y="228701"/>
                      <a:pt x="329184" y="234087"/>
                    </a:cubicBezTo>
                    <a:cubicBezTo>
                      <a:pt x="299677" y="270971"/>
                      <a:pt x="333986" y="249555"/>
                      <a:pt x="270663" y="270663"/>
                    </a:cubicBezTo>
                    <a:lnTo>
                      <a:pt x="248717" y="277978"/>
                    </a:lnTo>
                    <a:lnTo>
                      <a:pt x="226771" y="285293"/>
                    </a:lnTo>
                    <a:cubicBezTo>
                      <a:pt x="190195" y="282855"/>
                      <a:pt x="153476" y="282026"/>
                      <a:pt x="117043" y="277978"/>
                    </a:cubicBezTo>
                    <a:cubicBezTo>
                      <a:pt x="109379" y="277127"/>
                      <a:pt x="101119" y="275480"/>
                      <a:pt x="95098" y="270663"/>
                    </a:cubicBezTo>
                    <a:cubicBezTo>
                      <a:pt x="88233" y="265171"/>
                      <a:pt x="86684" y="254934"/>
                      <a:pt x="80467" y="248717"/>
                    </a:cubicBezTo>
                    <a:cubicBezTo>
                      <a:pt x="74250" y="242500"/>
                      <a:pt x="65387" y="239579"/>
                      <a:pt x="58522" y="234087"/>
                    </a:cubicBezTo>
                    <a:cubicBezTo>
                      <a:pt x="29832" y="211135"/>
                      <a:pt x="60056" y="224844"/>
                      <a:pt x="21946" y="212141"/>
                    </a:cubicBezTo>
                    <a:cubicBezTo>
                      <a:pt x="10356" y="200551"/>
                      <a:pt x="0" y="194559"/>
                      <a:pt x="0" y="175565"/>
                    </a:cubicBezTo>
                    <a:cubicBezTo>
                      <a:pt x="0" y="153334"/>
                      <a:pt x="10357" y="153475"/>
                      <a:pt x="21946" y="138989"/>
                    </a:cubicBezTo>
                    <a:cubicBezTo>
                      <a:pt x="42703" y="113043"/>
                      <a:pt x="26614" y="117706"/>
                      <a:pt x="58522" y="109728"/>
                    </a:cubicBezTo>
                    <a:cubicBezTo>
                      <a:pt x="60888" y="109137"/>
                      <a:pt x="63399" y="109728"/>
                      <a:pt x="65837" y="109728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13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609259" y="4114800"/>
              <a:ext cx="267541" cy="171687"/>
              <a:chOff x="2287446" y="4288718"/>
              <a:chExt cx="2426830" cy="1557515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2287446" y="4304942"/>
                <a:ext cx="588015" cy="600294"/>
              </a:xfrm>
              <a:custGeom>
                <a:avLst/>
                <a:gdLst>
                  <a:gd name="connsiteX0" fmla="*/ 285400 w 285400"/>
                  <a:gd name="connsiteY0" fmla="*/ 80467 h 270663"/>
                  <a:gd name="connsiteX1" fmla="*/ 270770 w 285400"/>
                  <a:gd name="connsiteY1" fmla="*/ 117043 h 270663"/>
                  <a:gd name="connsiteX2" fmla="*/ 256139 w 285400"/>
                  <a:gd name="connsiteY2" fmla="*/ 138989 h 270663"/>
                  <a:gd name="connsiteX3" fmla="*/ 234194 w 285400"/>
                  <a:gd name="connsiteY3" fmla="*/ 182880 h 270663"/>
                  <a:gd name="connsiteX4" fmla="*/ 219563 w 285400"/>
                  <a:gd name="connsiteY4" fmla="*/ 197511 h 270663"/>
                  <a:gd name="connsiteX5" fmla="*/ 197618 w 285400"/>
                  <a:gd name="connsiteY5" fmla="*/ 226771 h 270663"/>
                  <a:gd name="connsiteX6" fmla="*/ 153727 w 285400"/>
                  <a:gd name="connsiteY6" fmla="*/ 248717 h 270663"/>
                  <a:gd name="connsiteX7" fmla="*/ 102520 w 285400"/>
                  <a:gd name="connsiteY7" fmla="*/ 270663 h 270663"/>
                  <a:gd name="connsiteX8" fmla="*/ 51314 w 285400"/>
                  <a:gd name="connsiteY8" fmla="*/ 256032 h 270663"/>
                  <a:gd name="connsiteX9" fmla="*/ 29368 w 285400"/>
                  <a:gd name="connsiteY9" fmla="*/ 248717 h 270663"/>
                  <a:gd name="connsiteX10" fmla="*/ 14738 w 285400"/>
                  <a:gd name="connsiteY10" fmla="*/ 219456 h 270663"/>
                  <a:gd name="connsiteX11" fmla="*/ 7423 w 285400"/>
                  <a:gd name="connsiteY11" fmla="*/ 175565 h 270663"/>
                  <a:gd name="connsiteX12" fmla="*/ 107 w 285400"/>
                  <a:gd name="connsiteY12" fmla="*/ 153619 h 270663"/>
                  <a:gd name="connsiteX13" fmla="*/ 7423 w 285400"/>
                  <a:gd name="connsiteY13" fmla="*/ 43891 h 270663"/>
                  <a:gd name="connsiteX14" fmla="*/ 29368 w 285400"/>
                  <a:gd name="connsiteY14" fmla="*/ 36576 h 270663"/>
                  <a:gd name="connsiteX15" fmla="*/ 51314 w 285400"/>
                  <a:gd name="connsiteY15" fmla="*/ 21946 h 270663"/>
                  <a:gd name="connsiteX16" fmla="*/ 80575 w 285400"/>
                  <a:gd name="connsiteY16" fmla="*/ 14631 h 270663"/>
                  <a:gd name="connsiteX17" fmla="*/ 182987 w 285400"/>
                  <a:gd name="connsiteY17" fmla="*/ 0 h 270663"/>
                  <a:gd name="connsiteX18" fmla="*/ 256139 w 285400"/>
                  <a:gd name="connsiteY18" fmla="*/ 7315 h 270663"/>
                  <a:gd name="connsiteX19" fmla="*/ 270770 w 285400"/>
                  <a:gd name="connsiteY19" fmla="*/ 21946 h 270663"/>
                  <a:gd name="connsiteX20" fmla="*/ 270770 w 285400"/>
                  <a:gd name="connsiteY20" fmla="*/ 138989 h 27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400" h="270663">
                    <a:moveTo>
                      <a:pt x="285400" y="80467"/>
                    </a:moveTo>
                    <a:cubicBezTo>
                      <a:pt x="280523" y="92659"/>
                      <a:pt x="276642" y="105298"/>
                      <a:pt x="270770" y="117043"/>
                    </a:cubicBezTo>
                    <a:cubicBezTo>
                      <a:pt x="266838" y="124907"/>
                      <a:pt x="260071" y="131125"/>
                      <a:pt x="256139" y="138989"/>
                    </a:cubicBezTo>
                    <a:cubicBezTo>
                      <a:pt x="238110" y="175047"/>
                      <a:pt x="262147" y="147939"/>
                      <a:pt x="234194" y="182880"/>
                    </a:cubicBezTo>
                    <a:cubicBezTo>
                      <a:pt x="229885" y="188266"/>
                      <a:pt x="223978" y="192212"/>
                      <a:pt x="219563" y="197511"/>
                    </a:cubicBezTo>
                    <a:cubicBezTo>
                      <a:pt x="211758" y="206877"/>
                      <a:pt x="206239" y="218150"/>
                      <a:pt x="197618" y="226771"/>
                    </a:cubicBezTo>
                    <a:cubicBezTo>
                      <a:pt x="180045" y="244344"/>
                      <a:pt x="174551" y="239792"/>
                      <a:pt x="153727" y="248717"/>
                    </a:cubicBezTo>
                    <a:cubicBezTo>
                      <a:pt x="90443" y="275838"/>
                      <a:pt x="153993" y="253504"/>
                      <a:pt x="102520" y="270663"/>
                    </a:cubicBezTo>
                    <a:lnTo>
                      <a:pt x="51314" y="256032"/>
                    </a:lnTo>
                    <a:cubicBezTo>
                      <a:pt x="43928" y="253816"/>
                      <a:pt x="34821" y="254170"/>
                      <a:pt x="29368" y="248717"/>
                    </a:cubicBezTo>
                    <a:cubicBezTo>
                      <a:pt x="21657" y="241006"/>
                      <a:pt x="19615" y="229210"/>
                      <a:pt x="14738" y="219456"/>
                    </a:cubicBezTo>
                    <a:cubicBezTo>
                      <a:pt x="12300" y="204826"/>
                      <a:pt x="10641" y="190044"/>
                      <a:pt x="7423" y="175565"/>
                    </a:cubicBezTo>
                    <a:cubicBezTo>
                      <a:pt x="5750" y="168038"/>
                      <a:pt x="107" y="161330"/>
                      <a:pt x="107" y="153619"/>
                    </a:cubicBezTo>
                    <a:cubicBezTo>
                      <a:pt x="107" y="116962"/>
                      <a:pt x="-1468" y="79454"/>
                      <a:pt x="7423" y="43891"/>
                    </a:cubicBezTo>
                    <a:cubicBezTo>
                      <a:pt x="9293" y="36411"/>
                      <a:pt x="22471" y="40024"/>
                      <a:pt x="29368" y="36576"/>
                    </a:cubicBezTo>
                    <a:cubicBezTo>
                      <a:pt x="37232" y="32644"/>
                      <a:pt x="43233" y="25409"/>
                      <a:pt x="51314" y="21946"/>
                    </a:cubicBezTo>
                    <a:cubicBezTo>
                      <a:pt x="60555" y="17986"/>
                      <a:pt x="70761" y="16812"/>
                      <a:pt x="80575" y="14631"/>
                    </a:cubicBezTo>
                    <a:cubicBezTo>
                      <a:pt x="127165" y="4277"/>
                      <a:pt x="125460" y="6392"/>
                      <a:pt x="182987" y="0"/>
                    </a:cubicBezTo>
                    <a:cubicBezTo>
                      <a:pt x="207371" y="2438"/>
                      <a:pt x="232365" y="1371"/>
                      <a:pt x="256139" y="7315"/>
                    </a:cubicBezTo>
                    <a:cubicBezTo>
                      <a:pt x="262830" y="8988"/>
                      <a:pt x="270008" y="15091"/>
                      <a:pt x="270770" y="21946"/>
                    </a:cubicBezTo>
                    <a:cubicBezTo>
                      <a:pt x="275079" y="60722"/>
                      <a:pt x="270770" y="99975"/>
                      <a:pt x="270770" y="138989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2467853" y="4288718"/>
                <a:ext cx="833795" cy="908550"/>
              </a:xfrm>
              <a:custGeom>
                <a:avLst/>
                <a:gdLst>
                  <a:gd name="connsiteX0" fmla="*/ 183207 w 404692"/>
                  <a:gd name="connsiteY0" fmla="*/ 73152 h 409651"/>
                  <a:gd name="connsiteX1" fmla="*/ 161261 w 404692"/>
                  <a:gd name="connsiteY1" fmla="*/ 168250 h 409651"/>
                  <a:gd name="connsiteX2" fmla="*/ 153946 w 404692"/>
                  <a:gd name="connsiteY2" fmla="*/ 190195 h 409651"/>
                  <a:gd name="connsiteX3" fmla="*/ 139316 w 404692"/>
                  <a:gd name="connsiteY3" fmla="*/ 204826 h 409651"/>
                  <a:gd name="connsiteX4" fmla="*/ 132000 w 404692"/>
                  <a:gd name="connsiteY4" fmla="*/ 226771 h 409651"/>
                  <a:gd name="connsiteX5" fmla="*/ 110055 w 404692"/>
                  <a:gd name="connsiteY5" fmla="*/ 234086 h 409651"/>
                  <a:gd name="connsiteX6" fmla="*/ 88109 w 404692"/>
                  <a:gd name="connsiteY6" fmla="*/ 248717 h 409651"/>
                  <a:gd name="connsiteX7" fmla="*/ 44218 w 404692"/>
                  <a:gd name="connsiteY7" fmla="*/ 263347 h 409651"/>
                  <a:gd name="connsiteX8" fmla="*/ 22272 w 404692"/>
                  <a:gd name="connsiteY8" fmla="*/ 270662 h 409651"/>
                  <a:gd name="connsiteX9" fmla="*/ 7642 w 404692"/>
                  <a:gd name="connsiteY9" fmla="*/ 285293 h 409651"/>
                  <a:gd name="connsiteX10" fmla="*/ 7642 w 404692"/>
                  <a:gd name="connsiteY10" fmla="*/ 351130 h 409651"/>
                  <a:gd name="connsiteX11" fmla="*/ 22272 w 404692"/>
                  <a:gd name="connsiteY11" fmla="*/ 373075 h 409651"/>
                  <a:gd name="connsiteX12" fmla="*/ 44218 w 404692"/>
                  <a:gd name="connsiteY12" fmla="*/ 380390 h 409651"/>
                  <a:gd name="connsiteX13" fmla="*/ 58848 w 404692"/>
                  <a:gd name="connsiteY13" fmla="*/ 395021 h 409651"/>
                  <a:gd name="connsiteX14" fmla="*/ 102740 w 404692"/>
                  <a:gd name="connsiteY14" fmla="*/ 409651 h 409651"/>
                  <a:gd name="connsiteX15" fmla="*/ 227098 w 404692"/>
                  <a:gd name="connsiteY15" fmla="*/ 402336 h 409651"/>
                  <a:gd name="connsiteX16" fmla="*/ 278304 w 404692"/>
                  <a:gd name="connsiteY16" fmla="*/ 387706 h 409651"/>
                  <a:gd name="connsiteX17" fmla="*/ 292935 w 404692"/>
                  <a:gd name="connsiteY17" fmla="*/ 373075 h 409651"/>
                  <a:gd name="connsiteX18" fmla="*/ 336826 w 404692"/>
                  <a:gd name="connsiteY18" fmla="*/ 343814 h 409651"/>
                  <a:gd name="connsiteX19" fmla="*/ 351456 w 404692"/>
                  <a:gd name="connsiteY19" fmla="*/ 314554 h 409651"/>
                  <a:gd name="connsiteX20" fmla="*/ 373402 w 404692"/>
                  <a:gd name="connsiteY20" fmla="*/ 292608 h 409651"/>
                  <a:gd name="connsiteX21" fmla="*/ 395348 w 404692"/>
                  <a:gd name="connsiteY21" fmla="*/ 256032 h 409651"/>
                  <a:gd name="connsiteX22" fmla="*/ 395348 w 404692"/>
                  <a:gd name="connsiteY22" fmla="*/ 131674 h 409651"/>
                  <a:gd name="connsiteX23" fmla="*/ 380717 w 404692"/>
                  <a:gd name="connsiteY23" fmla="*/ 109728 h 409651"/>
                  <a:gd name="connsiteX24" fmla="*/ 358772 w 404692"/>
                  <a:gd name="connsiteY24" fmla="*/ 65837 h 409651"/>
                  <a:gd name="connsiteX25" fmla="*/ 292935 w 404692"/>
                  <a:gd name="connsiteY25" fmla="*/ 43891 h 409651"/>
                  <a:gd name="connsiteX26" fmla="*/ 270989 w 404692"/>
                  <a:gd name="connsiteY26" fmla="*/ 36576 h 409651"/>
                  <a:gd name="connsiteX27" fmla="*/ 249044 w 404692"/>
                  <a:gd name="connsiteY27" fmla="*/ 29261 h 409651"/>
                  <a:gd name="connsiteX28" fmla="*/ 234413 w 404692"/>
                  <a:gd name="connsiteY28" fmla="*/ 14630 h 409651"/>
                  <a:gd name="connsiteX29" fmla="*/ 190522 w 404692"/>
                  <a:gd name="connsiteY29" fmla="*/ 0 h 409651"/>
                  <a:gd name="connsiteX30" fmla="*/ 168576 w 404692"/>
                  <a:gd name="connsiteY30" fmla="*/ 7315 h 409651"/>
                  <a:gd name="connsiteX31" fmla="*/ 175892 w 404692"/>
                  <a:gd name="connsiteY31" fmla="*/ 36576 h 409651"/>
                  <a:gd name="connsiteX32" fmla="*/ 197837 w 404692"/>
                  <a:gd name="connsiteY32" fmla="*/ 80467 h 409651"/>
                  <a:gd name="connsiteX33" fmla="*/ 183207 w 404692"/>
                  <a:gd name="connsiteY33" fmla="*/ 124358 h 40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04692" h="409651">
                    <a:moveTo>
                      <a:pt x="183207" y="73152"/>
                    </a:moveTo>
                    <a:cubicBezTo>
                      <a:pt x="173711" y="139626"/>
                      <a:pt x="181345" y="108000"/>
                      <a:pt x="161261" y="168250"/>
                    </a:cubicBezTo>
                    <a:cubicBezTo>
                      <a:pt x="158823" y="175565"/>
                      <a:pt x="159398" y="184743"/>
                      <a:pt x="153946" y="190195"/>
                    </a:cubicBezTo>
                    <a:lnTo>
                      <a:pt x="139316" y="204826"/>
                    </a:lnTo>
                    <a:cubicBezTo>
                      <a:pt x="136877" y="212141"/>
                      <a:pt x="137452" y="221319"/>
                      <a:pt x="132000" y="226771"/>
                    </a:cubicBezTo>
                    <a:cubicBezTo>
                      <a:pt x="126548" y="232223"/>
                      <a:pt x="116952" y="230638"/>
                      <a:pt x="110055" y="234086"/>
                    </a:cubicBezTo>
                    <a:cubicBezTo>
                      <a:pt x="102191" y="238018"/>
                      <a:pt x="96143" y="245146"/>
                      <a:pt x="88109" y="248717"/>
                    </a:cubicBezTo>
                    <a:cubicBezTo>
                      <a:pt x="74016" y="254980"/>
                      <a:pt x="58848" y="258470"/>
                      <a:pt x="44218" y="263347"/>
                    </a:cubicBezTo>
                    <a:lnTo>
                      <a:pt x="22272" y="270662"/>
                    </a:lnTo>
                    <a:cubicBezTo>
                      <a:pt x="17395" y="275539"/>
                      <a:pt x="11190" y="279379"/>
                      <a:pt x="7642" y="285293"/>
                    </a:cubicBezTo>
                    <a:cubicBezTo>
                      <a:pt x="-4925" y="306239"/>
                      <a:pt x="140" y="328623"/>
                      <a:pt x="7642" y="351130"/>
                    </a:cubicBezTo>
                    <a:cubicBezTo>
                      <a:pt x="10422" y="359470"/>
                      <a:pt x="15407" y="367583"/>
                      <a:pt x="22272" y="373075"/>
                    </a:cubicBezTo>
                    <a:cubicBezTo>
                      <a:pt x="28293" y="377892"/>
                      <a:pt x="36903" y="377952"/>
                      <a:pt x="44218" y="380390"/>
                    </a:cubicBezTo>
                    <a:cubicBezTo>
                      <a:pt x="49095" y="385267"/>
                      <a:pt x="52679" y="391937"/>
                      <a:pt x="58848" y="395021"/>
                    </a:cubicBezTo>
                    <a:cubicBezTo>
                      <a:pt x="72642" y="401918"/>
                      <a:pt x="102740" y="409651"/>
                      <a:pt x="102740" y="409651"/>
                    </a:cubicBezTo>
                    <a:cubicBezTo>
                      <a:pt x="144193" y="407213"/>
                      <a:pt x="185761" y="406273"/>
                      <a:pt x="227098" y="402336"/>
                    </a:cubicBezTo>
                    <a:cubicBezTo>
                      <a:pt x="239959" y="401111"/>
                      <a:pt x="265136" y="392095"/>
                      <a:pt x="278304" y="387706"/>
                    </a:cubicBezTo>
                    <a:cubicBezTo>
                      <a:pt x="283181" y="382829"/>
                      <a:pt x="287417" y="377213"/>
                      <a:pt x="292935" y="373075"/>
                    </a:cubicBezTo>
                    <a:cubicBezTo>
                      <a:pt x="307002" y="362525"/>
                      <a:pt x="336826" y="343814"/>
                      <a:pt x="336826" y="343814"/>
                    </a:cubicBezTo>
                    <a:cubicBezTo>
                      <a:pt x="341703" y="334061"/>
                      <a:pt x="345118" y="323427"/>
                      <a:pt x="351456" y="314554"/>
                    </a:cubicBezTo>
                    <a:cubicBezTo>
                      <a:pt x="357469" y="306136"/>
                      <a:pt x="367663" y="301216"/>
                      <a:pt x="373402" y="292608"/>
                    </a:cubicBezTo>
                    <a:cubicBezTo>
                      <a:pt x="411383" y="235636"/>
                      <a:pt x="349787" y="301590"/>
                      <a:pt x="395348" y="256032"/>
                    </a:cubicBezTo>
                    <a:cubicBezTo>
                      <a:pt x="405947" y="203037"/>
                      <a:pt x="409539" y="202628"/>
                      <a:pt x="395348" y="131674"/>
                    </a:cubicBezTo>
                    <a:cubicBezTo>
                      <a:pt x="393624" y="123053"/>
                      <a:pt x="385594" y="117043"/>
                      <a:pt x="380717" y="109728"/>
                    </a:cubicBezTo>
                    <a:cubicBezTo>
                      <a:pt x="376731" y="97771"/>
                      <a:pt x="370714" y="73301"/>
                      <a:pt x="358772" y="65837"/>
                    </a:cubicBezTo>
                    <a:cubicBezTo>
                      <a:pt x="358771" y="65837"/>
                      <a:pt x="303909" y="47549"/>
                      <a:pt x="292935" y="43891"/>
                    </a:cubicBezTo>
                    <a:lnTo>
                      <a:pt x="270989" y="36576"/>
                    </a:lnTo>
                    <a:lnTo>
                      <a:pt x="249044" y="29261"/>
                    </a:lnTo>
                    <a:cubicBezTo>
                      <a:pt x="244167" y="24384"/>
                      <a:pt x="240582" y="17714"/>
                      <a:pt x="234413" y="14630"/>
                    </a:cubicBezTo>
                    <a:cubicBezTo>
                      <a:pt x="220619" y="7733"/>
                      <a:pt x="190522" y="0"/>
                      <a:pt x="190522" y="0"/>
                    </a:cubicBezTo>
                    <a:cubicBezTo>
                      <a:pt x="183207" y="2438"/>
                      <a:pt x="171440" y="155"/>
                      <a:pt x="168576" y="7315"/>
                    </a:cubicBezTo>
                    <a:cubicBezTo>
                      <a:pt x="164842" y="16650"/>
                      <a:pt x="173130" y="26909"/>
                      <a:pt x="175892" y="36576"/>
                    </a:cubicBezTo>
                    <a:cubicBezTo>
                      <a:pt x="183464" y="63078"/>
                      <a:pt x="181806" y="56420"/>
                      <a:pt x="197837" y="80467"/>
                    </a:cubicBezTo>
                    <a:cubicBezTo>
                      <a:pt x="190121" y="126763"/>
                      <a:pt x="205354" y="124358"/>
                      <a:pt x="183207" y="124358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2860390" y="4757261"/>
                <a:ext cx="878926" cy="650921"/>
              </a:xfrm>
              <a:custGeom>
                <a:avLst/>
                <a:gdLst>
                  <a:gd name="connsiteX0" fmla="*/ 219456 w 426597"/>
                  <a:gd name="connsiteY0" fmla="*/ 882 h 293490"/>
                  <a:gd name="connsiteX1" fmla="*/ 256032 w 426597"/>
                  <a:gd name="connsiteY1" fmla="*/ 8197 h 293490"/>
                  <a:gd name="connsiteX2" fmla="*/ 299923 w 426597"/>
                  <a:gd name="connsiteY2" fmla="*/ 15512 h 293490"/>
                  <a:gd name="connsiteX3" fmla="*/ 343814 w 426597"/>
                  <a:gd name="connsiteY3" fmla="*/ 30143 h 293490"/>
                  <a:gd name="connsiteX4" fmla="*/ 365760 w 426597"/>
                  <a:gd name="connsiteY4" fmla="*/ 37458 h 293490"/>
                  <a:gd name="connsiteX5" fmla="*/ 409651 w 426597"/>
                  <a:gd name="connsiteY5" fmla="*/ 59403 h 293490"/>
                  <a:gd name="connsiteX6" fmla="*/ 424282 w 426597"/>
                  <a:gd name="connsiteY6" fmla="*/ 74034 h 293490"/>
                  <a:gd name="connsiteX7" fmla="*/ 387706 w 426597"/>
                  <a:gd name="connsiteY7" fmla="*/ 234968 h 293490"/>
                  <a:gd name="connsiteX8" fmla="*/ 373075 w 426597"/>
                  <a:gd name="connsiteY8" fmla="*/ 249599 h 293490"/>
                  <a:gd name="connsiteX9" fmla="*/ 351130 w 426597"/>
                  <a:gd name="connsiteY9" fmla="*/ 256914 h 293490"/>
                  <a:gd name="connsiteX10" fmla="*/ 336499 w 426597"/>
                  <a:gd name="connsiteY10" fmla="*/ 271544 h 293490"/>
                  <a:gd name="connsiteX11" fmla="*/ 263347 w 426597"/>
                  <a:gd name="connsiteY11" fmla="*/ 293490 h 293490"/>
                  <a:gd name="connsiteX12" fmla="*/ 29261 w 426597"/>
                  <a:gd name="connsiteY12" fmla="*/ 286175 h 293490"/>
                  <a:gd name="connsiteX13" fmla="*/ 14630 w 426597"/>
                  <a:gd name="connsiteY13" fmla="*/ 271544 h 293490"/>
                  <a:gd name="connsiteX14" fmla="*/ 0 w 426597"/>
                  <a:gd name="connsiteY14" fmla="*/ 227653 h 293490"/>
                  <a:gd name="connsiteX15" fmla="*/ 7315 w 426597"/>
                  <a:gd name="connsiteY15" fmla="*/ 191077 h 293490"/>
                  <a:gd name="connsiteX16" fmla="*/ 80467 w 426597"/>
                  <a:gd name="connsiteY16" fmla="*/ 169131 h 293490"/>
                  <a:gd name="connsiteX17" fmla="*/ 117043 w 426597"/>
                  <a:gd name="connsiteY17" fmla="*/ 139871 h 293490"/>
                  <a:gd name="connsiteX18" fmla="*/ 153619 w 426597"/>
                  <a:gd name="connsiteY18" fmla="*/ 110610 h 293490"/>
                  <a:gd name="connsiteX19" fmla="*/ 175565 w 426597"/>
                  <a:gd name="connsiteY19" fmla="*/ 74034 h 293490"/>
                  <a:gd name="connsiteX20" fmla="*/ 182880 w 426597"/>
                  <a:gd name="connsiteY20" fmla="*/ 52088 h 293490"/>
                  <a:gd name="connsiteX21" fmla="*/ 197510 w 426597"/>
                  <a:gd name="connsiteY21" fmla="*/ 30143 h 293490"/>
                  <a:gd name="connsiteX22" fmla="*/ 219456 w 426597"/>
                  <a:gd name="connsiteY22" fmla="*/ 882 h 293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26597" h="293490">
                    <a:moveTo>
                      <a:pt x="219456" y="882"/>
                    </a:moveTo>
                    <a:cubicBezTo>
                      <a:pt x="229209" y="-2776"/>
                      <a:pt x="243799" y="5973"/>
                      <a:pt x="256032" y="8197"/>
                    </a:cubicBezTo>
                    <a:cubicBezTo>
                      <a:pt x="270625" y="10850"/>
                      <a:pt x="285534" y="11915"/>
                      <a:pt x="299923" y="15512"/>
                    </a:cubicBezTo>
                    <a:cubicBezTo>
                      <a:pt x="314884" y="19252"/>
                      <a:pt x="329184" y="25266"/>
                      <a:pt x="343814" y="30143"/>
                    </a:cubicBezTo>
                    <a:cubicBezTo>
                      <a:pt x="351129" y="32581"/>
                      <a:pt x="359344" y="33181"/>
                      <a:pt x="365760" y="37458"/>
                    </a:cubicBezTo>
                    <a:cubicBezTo>
                      <a:pt x="394122" y="56365"/>
                      <a:pt x="379365" y="49308"/>
                      <a:pt x="409651" y="59403"/>
                    </a:cubicBezTo>
                    <a:cubicBezTo>
                      <a:pt x="414528" y="64280"/>
                      <a:pt x="423899" y="67147"/>
                      <a:pt x="424282" y="74034"/>
                    </a:cubicBezTo>
                    <a:cubicBezTo>
                      <a:pt x="427942" y="139922"/>
                      <a:pt x="433218" y="189456"/>
                      <a:pt x="387706" y="234968"/>
                    </a:cubicBezTo>
                    <a:cubicBezTo>
                      <a:pt x="382829" y="239845"/>
                      <a:pt x="378989" y="246050"/>
                      <a:pt x="373075" y="249599"/>
                    </a:cubicBezTo>
                    <a:cubicBezTo>
                      <a:pt x="366463" y="253566"/>
                      <a:pt x="358445" y="254476"/>
                      <a:pt x="351130" y="256914"/>
                    </a:cubicBezTo>
                    <a:cubicBezTo>
                      <a:pt x="346253" y="261791"/>
                      <a:pt x="342668" y="268460"/>
                      <a:pt x="336499" y="271544"/>
                    </a:cubicBezTo>
                    <a:cubicBezTo>
                      <a:pt x="318685" y="280451"/>
                      <a:pt x="284351" y="288239"/>
                      <a:pt x="263347" y="293490"/>
                    </a:cubicBezTo>
                    <a:cubicBezTo>
                      <a:pt x="185318" y="291052"/>
                      <a:pt x="107026" y="293037"/>
                      <a:pt x="29261" y="286175"/>
                    </a:cubicBezTo>
                    <a:cubicBezTo>
                      <a:pt x="22391" y="285569"/>
                      <a:pt x="17714" y="277713"/>
                      <a:pt x="14630" y="271544"/>
                    </a:cubicBezTo>
                    <a:cubicBezTo>
                      <a:pt x="7733" y="257750"/>
                      <a:pt x="0" y="227653"/>
                      <a:pt x="0" y="227653"/>
                    </a:cubicBezTo>
                    <a:cubicBezTo>
                      <a:pt x="2438" y="215461"/>
                      <a:pt x="-1477" y="199869"/>
                      <a:pt x="7315" y="191077"/>
                    </a:cubicBezTo>
                    <a:cubicBezTo>
                      <a:pt x="13249" y="185143"/>
                      <a:pt x="67208" y="172446"/>
                      <a:pt x="80467" y="169131"/>
                    </a:cubicBezTo>
                    <a:cubicBezTo>
                      <a:pt x="115799" y="133801"/>
                      <a:pt x="70896" y="176789"/>
                      <a:pt x="117043" y="139871"/>
                    </a:cubicBezTo>
                    <a:cubicBezTo>
                      <a:pt x="169160" y="98177"/>
                      <a:pt x="86077" y="155638"/>
                      <a:pt x="153619" y="110610"/>
                    </a:cubicBezTo>
                    <a:cubicBezTo>
                      <a:pt x="174341" y="48440"/>
                      <a:pt x="145440" y="124241"/>
                      <a:pt x="175565" y="74034"/>
                    </a:cubicBezTo>
                    <a:cubicBezTo>
                      <a:pt x="179532" y="67422"/>
                      <a:pt x="179432" y="58985"/>
                      <a:pt x="182880" y="52088"/>
                    </a:cubicBezTo>
                    <a:cubicBezTo>
                      <a:pt x="186812" y="44225"/>
                      <a:pt x="192987" y="37682"/>
                      <a:pt x="197510" y="30143"/>
                    </a:cubicBezTo>
                    <a:cubicBezTo>
                      <a:pt x="200315" y="25467"/>
                      <a:pt x="209703" y="4540"/>
                      <a:pt x="219456" y="88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368289" y="4915613"/>
                <a:ext cx="1026894" cy="783254"/>
              </a:xfrm>
              <a:custGeom>
                <a:avLst/>
                <a:gdLst>
                  <a:gd name="connsiteX0" fmla="*/ 191177 w 498415"/>
                  <a:gd name="connsiteY0" fmla="*/ 2027 h 353157"/>
                  <a:gd name="connsiteX1" fmla="*/ 381372 w 498415"/>
                  <a:gd name="connsiteY1" fmla="*/ 9342 h 353157"/>
                  <a:gd name="connsiteX2" fmla="*/ 432578 w 498415"/>
                  <a:gd name="connsiteY2" fmla="*/ 23973 h 353157"/>
                  <a:gd name="connsiteX3" fmla="*/ 439893 w 498415"/>
                  <a:gd name="connsiteY3" fmla="*/ 45918 h 353157"/>
                  <a:gd name="connsiteX4" fmla="*/ 469154 w 498415"/>
                  <a:gd name="connsiteY4" fmla="*/ 89809 h 353157"/>
                  <a:gd name="connsiteX5" fmla="*/ 476469 w 498415"/>
                  <a:gd name="connsiteY5" fmla="*/ 111755 h 353157"/>
                  <a:gd name="connsiteX6" fmla="*/ 498415 w 498415"/>
                  <a:gd name="connsiteY6" fmla="*/ 162961 h 353157"/>
                  <a:gd name="connsiteX7" fmla="*/ 476469 w 498415"/>
                  <a:gd name="connsiteY7" fmla="*/ 280005 h 353157"/>
                  <a:gd name="connsiteX8" fmla="*/ 447209 w 498415"/>
                  <a:gd name="connsiteY8" fmla="*/ 301950 h 353157"/>
                  <a:gd name="connsiteX9" fmla="*/ 432578 w 498415"/>
                  <a:gd name="connsiteY9" fmla="*/ 316581 h 353157"/>
                  <a:gd name="connsiteX10" fmla="*/ 366741 w 498415"/>
                  <a:gd name="connsiteY10" fmla="*/ 338526 h 353157"/>
                  <a:gd name="connsiteX11" fmla="*/ 344796 w 498415"/>
                  <a:gd name="connsiteY11" fmla="*/ 345841 h 353157"/>
                  <a:gd name="connsiteX12" fmla="*/ 322850 w 498415"/>
                  <a:gd name="connsiteY12" fmla="*/ 353157 h 353157"/>
                  <a:gd name="connsiteX13" fmla="*/ 154601 w 498415"/>
                  <a:gd name="connsiteY13" fmla="*/ 345841 h 353157"/>
                  <a:gd name="connsiteX14" fmla="*/ 110709 w 498415"/>
                  <a:gd name="connsiteY14" fmla="*/ 331211 h 353157"/>
                  <a:gd name="connsiteX15" fmla="*/ 88764 w 498415"/>
                  <a:gd name="connsiteY15" fmla="*/ 316581 h 353157"/>
                  <a:gd name="connsiteX16" fmla="*/ 74133 w 498415"/>
                  <a:gd name="connsiteY16" fmla="*/ 301950 h 353157"/>
                  <a:gd name="connsiteX17" fmla="*/ 44873 w 498415"/>
                  <a:gd name="connsiteY17" fmla="*/ 287320 h 353157"/>
                  <a:gd name="connsiteX18" fmla="*/ 15612 w 498415"/>
                  <a:gd name="connsiteY18" fmla="*/ 250744 h 353157"/>
                  <a:gd name="connsiteX19" fmla="*/ 981 w 498415"/>
                  <a:gd name="connsiteY19" fmla="*/ 206853 h 353157"/>
                  <a:gd name="connsiteX20" fmla="*/ 8297 w 498415"/>
                  <a:gd name="connsiteY20" fmla="*/ 184907 h 353157"/>
                  <a:gd name="connsiteX21" fmla="*/ 81449 w 498415"/>
                  <a:gd name="connsiteY21" fmla="*/ 162961 h 353157"/>
                  <a:gd name="connsiteX22" fmla="*/ 132655 w 498415"/>
                  <a:gd name="connsiteY22" fmla="*/ 119070 h 353157"/>
                  <a:gd name="connsiteX23" fmla="*/ 161916 w 498415"/>
                  <a:gd name="connsiteY23" fmla="*/ 82494 h 353157"/>
                  <a:gd name="connsiteX24" fmla="*/ 169231 w 498415"/>
                  <a:gd name="connsiteY24" fmla="*/ 60549 h 353157"/>
                  <a:gd name="connsiteX25" fmla="*/ 183861 w 498415"/>
                  <a:gd name="connsiteY25" fmla="*/ 45918 h 353157"/>
                  <a:gd name="connsiteX26" fmla="*/ 191177 w 498415"/>
                  <a:gd name="connsiteY26" fmla="*/ 2027 h 353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8415" h="353157">
                    <a:moveTo>
                      <a:pt x="191177" y="2027"/>
                    </a:moveTo>
                    <a:cubicBezTo>
                      <a:pt x="224095" y="-4069"/>
                      <a:pt x="318067" y="5122"/>
                      <a:pt x="381372" y="9342"/>
                    </a:cubicBezTo>
                    <a:cubicBezTo>
                      <a:pt x="392859" y="10108"/>
                      <a:pt x="420464" y="19934"/>
                      <a:pt x="432578" y="23973"/>
                    </a:cubicBezTo>
                    <a:cubicBezTo>
                      <a:pt x="435016" y="31288"/>
                      <a:pt x="436148" y="39178"/>
                      <a:pt x="439893" y="45918"/>
                    </a:cubicBezTo>
                    <a:cubicBezTo>
                      <a:pt x="448432" y="61289"/>
                      <a:pt x="469154" y="89809"/>
                      <a:pt x="469154" y="89809"/>
                    </a:cubicBezTo>
                    <a:cubicBezTo>
                      <a:pt x="471592" y="97124"/>
                      <a:pt x="473431" y="104667"/>
                      <a:pt x="476469" y="111755"/>
                    </a:cubicBezTo>
                    <a:cubicBezTo>
                      <a:pt x="503589" y="175035"/>
                      <a:pt x="481259" y="111493"/>
                      <a:pt x="498415" y="162961"/>
                    </a:cubicBezTo>
                    <a:cubicBezTo>
                      <a:pt x="495287" y="203627"/>
                      <a:pt x="507392" y="249082"/>
                      <a:pt x="476469" y="280005"/>
                    </a:cubicBezTo>
                    <a:cubicBezTo>
                      <a:pt x="467848" y="288626"/>
                      <a:pt x="456575" y="294145"/>
                      <a:pt x="447209" y="301950"/>
                    </a:cubicBezTo>
                    <a:cubicBezTo>
                      <a:pt x="441910" y="306365"/>
                      <a:pt x="438747" y="313497"/>
                      <a:pt x="432578" y="316581"/>
                    </a:cubicBezTo>
                    <a:cubicBezTo>
                      <a:pt x="432575" y="316583"/>
                      <a:pt x="377715" y="334868"/>
                      <a:pt x="366741" y="338526"/>
                    </a:cubicBezTo>
                    <a:lnTo>
                      <a:pt x="344796" y="345841"/>
                    </a:lnTo>
                    <a:lnTo>
                      <a:pt x="322850" y="353157"/>
                    </a:lnTo>
                    <a:cubicBezTo>
                      <a:pt x="266767" y="350718"/>
                      <a:pt x="210439" y="351617"/>
                      <a:pt x="154601" y="345841"/>
                    </a:cubicBezTo>
                    <a:cubicBezTo>
                      <a:pt x="139261" y="344254"/>
                      <a:pt x="110709" y="331211"/>
                      <a:pt x="110709" y="331211"/>
                    </a:cubicBezTo>
                    <a:cubicBezTo>
                      <a:pt x="103394" y="326334"/>
                      <a:pt x="95629" y="322073"/>
                      <a:pt x="88764" y="316581"/>
                    </a:cubicBezTo>
                    <a:cubicBezTo>
                      <a:pt x="83378" y="312272"/>
                      <a:pt x="79872" y="305776"/>
                      <a:pt x="74133" y="301950"/>
                    </a:cubicBezTo>
                    <a:cubicBezTo>
                      <a:pt x="65060" y="295901"/>
                      <a:pt x="53946" y="293369"/>
                      <a:pt x="44873" y="287320"/>
                    </a:cubicBezTo>
                    <a:cubicBezTo>
                      <a:pt x="32364" y="278981"/>
                      <a:pt x="23438" y="262484"/>
                      <a:pt x="15612" y="250744"/>
                    </a:cubicBezTo>
                    <a:cubicBezTo>
                      <a:pt x="10735" y="236114"/>
                      <a:pt x="-3896" y="221483"/>
                      <a:pt x="981" y="206853"/>
                    </a:cubicBezTo>
                    <a:cubicBezTo>
                      <a:pt x="3420" y="199538"/>
                      <a:pt x="2022" y="189389"/>
                      <a:pt x="8297" y="184907"/>
                    </a:cubicBezTo>
                    <a:cubicBezTo>
                      <a:pt x="17884" y="178059"/>
                      <a:pt x="65809" y="166871"/>
                      <a:pt x="81449" y="162961"/>
                    </a:cubicBezTo>
                    <a:cubicBezTo>
                      <a:pt x="101304" y="149724"/>
                      <a:pt x="118464" y="140357"/>
                      <a:pt x="132655" y="119070"/>
                    </a:cubicBezTo>
                    <a:cubicBezTo>
                      <a:pt x="151111" y="91386"/>
                      <a:pt x="141068" y="103342"/>
                      <a:pt x="161916" y="82494"/>
                    </a:cubicBezTo>
                    <a:cubicBezTo>
                      <a:pt x="164354" y="75179"/>
                      <a:pt x="165264" y="67161"/>
                      <a:pt x="169231" y="60549"/>
                    </a:cubicBezTo>
                    <a:cubicBezTo>
                      <a:pt x="172779" y="54635"/>
                      <a:pt x="181300" y="52322"/>
                      <a:pt x="183861" y="45918"/>
                    </a:cubicBezTo>
                    <a:cubicBezTo>
                      <a:pt x="186578" y="39126"/>
                      <a:pt x="158259" y="8123"/>
                      <a:pt x="191177" y="20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4141478" y="4945093"/>
                <a:ext cx="572798" cy="901140"/>
              </a:xfrm>
              <a:custGeom>
                <a:avLst/>
                <a:gdLst>
                  <a:gd name="connsiteX0" fmla="*/ 43891 w 278014"/>
                  <a:gd name="connsiteY0" fmla="*/ 3974 h 406310"/>
                  <a:gd name="connsiteX1" fmla="*/ 182880 w 278014"/>
                  <a:gd name="connsiteY1" fmla="*/ 11289 h 406310"/>
                  <a:gd name="connsiteX2" fmla="*/ 263347 w 278014"/>
                  <a:gd name="connsiteY2" fmla="*/ 25920 h 406310"/>
                  <a:gd name="connsiteX3" fmla="*/ 277978 w 278014"/>
                  <a:gd name="connsiteY3" fmla="*/ 69811 h 406310"/>
                  <a:gd name="connsiteX4" fmla="*/ 270662 w 278014"/>
                  <a:gd name="connsiteY4" fmla="*/ 223430 h 406310"/>
                  <a:gd name="connsiteX5" fmla="*/ 241402 w 278014"/>
                  <a:gd name="connsiteY5" fmla="*/ 325843 h 406310"/>
                  <a:gd name="connsiteX6" fmla="*/ 234086 w 278014"/>
                  <a:gd name="connsiteY6" fmla="*/ 347789 h 406310"/>
                  <a:gd name="connsiteX7" fmla="*/ 197510 w 278014"/>
                  <a:gd name="connsiteY7" fmla="*/ 398995 h 406310"/>
                  <a:gd name="connsiteX8" fmla="*/ 175565 w 278014"/>
                  <a:gd name="connsiteY8" fmla="*/ 406310 h 406310"/>
                  <a:gd name="connsiteX9" fmla="*/ 58522 w 278014"/>
                  <a:gd name="connsiteY9" fmla="*/ 391680 h 406310"/>
                  <a:gd name="connsiteX10" fmla="*/ 14630 w 278014"/>
                  <a:gd name="connsiteY10" fmla="*/ 377049 h 406310"/>
                  <a:gd name="connsiteX11" fmla="*/ 0 w 278014"/>
                  <a:gd name="connsiteY11" fmla="*/ 355104 h 406310"/>
                  <a:gd name="connsiteX12" fmla="*/ 14630 w 278014"/>
                  <a:gd name="connsiteY12" fmla="*/ 296582 h 406310"/>
                  <a:gd name="connsiteX13" fmla="*/ 29261 w 278014"/>
                  <a:gd name="connsiteY13" fmla="*/ 245376 h 406310"/>
                  <a:gd name="connsiteX14" fmla="*/ 36576 w 278014"/>
                  <a:gd name="connsiteY14" fmla="*/ 179539 h 406310"/>
                  <a:gd name="connsiteX15" fmla="*/ 43891 w 278014"/>
                  <a:gd name="connsiteY15" fmla="*/ 77126 h 406310"/>
                  <a:gd name="connsiteX16" fmla="*/ 43891 w 278014"/>
                  <a:gd name="connsiteY16" fmla="*/ 3974 h 406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8014" h="406310">
                    <a:moveTo>
                      <a:pt x="43891" y="3974"/>
                    </a:moveTo>
                    <a:cubicBezTo>
                      <a:pt x="67056" y="-6999"/>
                      <a:pt x="136613" y="7862"/>
                      <a:pt x="182880" y="11289"/>
                    </a:cubicBezTo>
                    <a:cubicBezTo>
                      <a:pt x="236052" y="15228"/>
                      <a:pt x="227851" y="14088"/>
                      <a:pt x="263347" y="25920"/>
                    </a:cubicBezTo>
                    <a:cubicBezTo>
                      <a:pt x="268224" y="40550"/>
                      <a:pt x="278712" y="54407"/>
                      <a:pt x="277978" y="69811"/>
                    </a:cubicBezTo>
                    <a:cubicBezTo>
                      <a:pt x="275539" y="121017"/>
                      <a:pt x="275937" y="172438"/>
                      <a:pt x="270662" y="223430"/>
                    </a:cubicBezTo>
                    <a:cubicBezTo>
                      <a:pt x="267906" y="250067"/>
                      <a:pt x="250415" y="298805"/>
                      <a:pt x="241402" y="325843"/>
                    </a:cubicBezTo>
                    <a:lnTo>
                      <a:pt x="234086" y="347789"/>
                    </a:lnTo>
                    <a:cubicBezTo>
                      <a:pt x="227260" y="368267"/>
                      <a:pt x="223546" y="390316"/>
                      <a:pt x="197510" y="398995"/>
                    </a:cubicBezTo>
                    <a:lnTo>
                      <a:pt x="175565" y="406310"/>
                    </a:lnTo>
                    <a:cubicBezTo>
                      <a:pt x="137295" y="402831"/>
                      <a:pt x="96312" y="401986"/>
                      <a:pt x="58522" y="391680"/>
                    </a:cubicBezTo>
                    <a:cubicBezTo>
                      <a:pt x="43643" y="387622"/>
                      <a:pt x="14630" y="377049"/>
                      <a:pt x="14630" y="377049"/>
                    </a:cubicBezTo>
                    <a:cubicBezTo>
                      <a:pt x="9753" y="369734"/>
                      <a:pt x="0" y="363896"/>
                      <a:pt x="0" y="355104"/>
                    </a:cubicBezTo>
                    <a:cubicBezTo>
                      <a:pt x="0" y="334996"/>
                      <a:pt x="9753" y="316089"/>
                      <a:pt x="14630" y="296582"/>
                    </a:cubicBezTo>
                    <a:cubicBezTo>
                      <a:pt x="23813" y="259851"/>
                      <a:pt x="18769" y="276851"/>
                      <a:pt x="29261" y="245376"/>
                    </a:cubicBezTo>
                    <a:cubicBezTo>
                      <a:pt x="31699" y="223430"/>
                      <a:pt x="34663" y="201537"/>
                      <a:pt x="36576" y="179539"/>
                    </a:cubicBezTo>
                    <a:cubicBezTo>
                      <a:pt x="39541" y="145443"/>
                      <a:pt x="38814" y="110972"/>
                      <a:pt x="43891" y="77126"/>
                    </a:cubicBezTo>
                    <a:cubicBezTo>
                      <a:pt x="60835" y="-35835"/>
                      <a:pt x="20726" y="14947"/>
                      <a:pt x="43891" y="39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4267200" y="4038600"/>
              <a:ext cx="307168" cy="154659"/>
              <a:chOff x="6044081" y="460185"/>
              <a:chExt cx="2786280" cy="1403039"/>
            </a:xfrm>
          </p:grpSpPr>
          <p:sp>
            <p:nvSpPr>
              <p:cNvPr id="45" name="Freeform 44"/>
              <p:cNvSpPr/>
              <p:nvPr/>
            </p:nvSpPr>
            <p:spPr>
              <a:xfrm rot="20579762">
                <a:off x="6044081" y="904432"/>
                <a:ext cx="673954" cy="794587"/>
              </a:xfrm>
              <a:custGeom>
                <a:avLst/>
                <a:gdLst>
                  <a:gd name="connsiteX0" fmla="*/ 131883 w 292818"/>
                  <a:gd name="connsiteY0" fmla="*/ 333291 h 333559"/>
                  <a:gd name="connsiteX1" fmla="*/ 168459 w 292818"/>
                  <a:gd name="connsiteY1" fmla="*/ 304031 h 333559"/>
                  <a:gd name="connsiteX2" fmla="*/ 190405 w 292818"/>
                  <a:gd name="connsiteY2" fmla="*/ 260139 h 333559"/>
                  <a:gd name="connsiteX3" fmla="*/ 212351 w 292818"/>
                  <a:gd name="connsiteY3" fmla="*/ 245509 h 333559"/>
                  <a:gd name="connsiteX4" fmla="*/ 234296 w 292818"/>
                  <a:gd name="connsiteY4" fmla="*/ 201618 h 333559"/>
                  <a:gd name="connsiteX5" fmla="*/ 248927 w 292818"/>
                  <a:gd name="connsiteY5" fmla="*/ 186987 h 333559"/>
                  <a:gd name="connsiteX6" fmla="*/ 263557 w 292818"/>
                  <a:gd name="connsiteY6" fmla="*/ 165042 h 333559"/>
                  <a:gd name="connsiteX7" fmla="*/ 292818 w 292818"/>
                  <a:gd name="connsiteY7" fmla="*/ 135781 h 333559"/>
                  <a:gd name="connsiteX8" fmla="*/ 285503 w 292818"/>
                  <a:gd name="connsiteY8" fmla="*/ 113835 h 333559"/>
                  <a:gd name="connsiteX9" fmla="*/ 248927 w 292818"/>
                  <a:gd name="connsiteY9" fmla="*/ 84575 h 333559"/>
                  <a:gd name="connsiteX10" fmla="*/ 212351 w 292818"/>
                  <a:gd name="connsiteY10" fmla="*/ 62629 h 333559"/>
                  <a:gd name="connsiteX11" fmla="*/ 197720 w 292818"/>
                  <a:gd name="connsiteY11" fmla="*/ 40683 h 333559"/>
                  <a:gd name="connsiteX12" fmla="*/ 153829 w 292818"/>
                  <a:gd name="connsiteY12" fmla="*/ 26053 h 333559"/>
                  <a:gd name="connsiteX13" fmla="*/ 109938 w 292818"/>
                  <a:gd name="connsiteY13" fmla="*/ 4107 h 333559"/>
                  <a:gd name="connsiteX14" fmla="*/ 7525 w 292818"/>
                  <a:gd name="connsiteY14" fmla="*/ 11423 h 333559"/>
                  <a:gd name="connsiteX15" fmla="*/ 14840 w 292818"/>
                  <a:gd name="connsiteY15" fmla="*/ 84575 h 333559"/>
                  <a:gd name="connsiteX16" fmla="*/ 29471 w 292818"/>
                  <a:gd name="connsiteY16" fmla="*/ 128466 h 333559"/>
                  <a:gd name="connsiteX17" fmla="*/ 51416 w 292818"/>
                  <a:gd name="connsiteY17" fmla="*/ 165042 h 333559"/>
                  <a:gd name="connsiteX18" fmla="*/ 58731 w 292818"/>
                  <a:gd name="connsiteY18" fmla="*/ 186987 h 333559"/>
                  <a:gd name="connsiteX19" fmla="*/ 73362 w 292818"/>
                  <a:gd name="connsiteY19" fmla="*/ 201618 h 333559"/>
                  <a:gd name="connsiteX20" fmla="*/ 102623 w 292818"/>
                  <a:gd name="connsiteY20" fmla="*/ 260139 h 333559"/>
                  <a:gd name="connsiteX21" fmla="*/ 124568 w 292818"/>
                  <a:gd name="connsiteY21" fmla="*/ 304031 h 333559"/>
                  <a:gd name="connsiteX22" fmla="*/ 139199 w 292818"/>
                  <a:gd name="connsiteY22" fmla="*/ 318661 h 333559"/>
                  <a:gd name="connsiteX23" fmla="*/ 131883 w 292818"/>
                  <a:gd name="connsiteY23" fmla="*/ 333291 h 333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2818" h="333559">
                    <a:moveTo>
                      <a:pt x="131883" y="333291"/>
                    </a:moveTo>
                    <a:cubicBezTo>
                      <a:pt x="136760" y="330853"/>
                      <a:pt x="157419" y="315071"/>
                      <a:pt x="168459" y="304031"/>
                    </a:cubicBezTo>
                    <a:cubicBezTo>
                      <a:pt x="230129" y="242362"/>
                      <a:pt x="142806" y="319638"/>
                      <a:pt x="190405" y="260139"/>
                    </a:cubicBezTo>
                    <a:cubicBezTo>
                      <a:pt x="195897" y="253274"/>
                      <a:pt x="205036" y="250386"/>
                      <a:pt x="212351" y="245509"/>
                    </a:cubicBezTo>
                    <a:cubicBezTo>
                      <a:pt x="220077" y="222330"/>
                      <a:pt x="218090" y="221876"/>
                      <a:pt x="234296" y="201618"/>
                    </a:cubicBezTo>
                    <a:cubicBezTo>
                      <a:pt x="238605" y="196232"/>
                      <a:pt x="244618" y="192373"/>
                      <a:pt x="248927" y="186987"/>
                    </a:cubicBezTo>
                    <a:cubicBezTo>
                      <a:pt x="254419" y="180122"/>
                      <a:pt x="257836" y="171717"/>
                      <a:pt x="263557" y="165042"/>
                    </a:cubicBezTo>
                    <a:cubicBezTo>
                      <a:pt x="272534" y="154569"/>
                      <a:pt x="292818" y="135781"/>
                      <a:pt x="292818" y="135781"/>
                    </a:cubicBezTo>
                    <a:cubicBezTo>
                      <a:pt x="290380" y="128466"/>
                      <a:pt x="289470" y="120447"/>
                      <a:pt x="285503" y="113835"/>
                    </a:cubicBezTo>
                    <a:cubicBezTo>
                      <a:pt x="277352" y="100250"/>
                      <a:pt x="260426" y="93774"/>
                      <a:pt x="248927" y="84575"/>
                    </a:cubicBezTo>
                    <a:cubicBezTo>
                      <a:pt x="220237" y="61623"/>
                      <a:pt x="250461" y="75332"/>
                      <a:pt x="212351" y="62629"/>
                    </a:cubicBezTo>
                    <a:cubicBezTo>
                      <a:pt x="207474" y="55314"/>
                      <a:pt x="205176" y="45343"/>
                      <a:pt x="197720" y="40683"/>
                    </a:cubicBezTo>
                    <a:cubicBezTo>
                      <a:pt x="184642" y="32510"/>
                      <a:pt x="166661" y="34607"/>
                      <a:pt x="153829" y="26053"/>
                    </a:cubicBezTo>
                    <a:cubicBezTo>
                      <a:pt x="125467" y="7146"/>
                      <a:pt x="140224" y="14204"/>
                      <a:pt x="109938" y="4107"/>
                    </a:cubicBezTo>
                    <a:cubicBezTo>
                      <a:pt x="75800" y="6546"/>
                      <a:pt x="33652" y="-10684"/>
                      <a:pt x="7525" y="11423"/>
                    </a:cubicBezTo>
                    <a:cubicBezTo>
                      <a:pt x="-11182" y="27252"/>
                      <a:pt x="10324" y="60489"/>
                      <a:pt x="14840" y="84575"/>
                    </a:cubicBezTo>
                    <a:cubicBezTo>
                      <a:pt x="17682" y="99733"/>
                      <a:pt x="24594" y="113836"/>
                      <a:pt x="29471" y="128466"/>
                    </a:cubicBezTo>
                    <a:cubicBezTo>
                      <a:pt x="38967" y="156954"/>
                      <a:pt x="31334" y="144958"/>
                      <a:pt x="51416" y="165042"/>
                    </a:cubicBezTo>
                    <a:cubicBezTo>
                      <a:pt x="53854" y="172357"/>
                      <a:pt x="54764" y="180375"/>
                      <a:pt x="58731" y="186987"/>
                    </a:cubicBezTo>
                    <a:cubicBezTo>
                      <a:pt x="62280" y="192901"/>
                      <a:pt x="70278" y="195449"/>
                      <a:pt x="73362" y="201618"/>
                    </a:cubicBezTo>
                    <a:cubicBezTo>
                      <a:pt x="106984" y="268862"/>
                      <a:pt x="69569" y="227087"/>
                      <a:pt x="102623" y="260139"/>
                    </a:cubicBezTo>
                    <a:cubicBezTo>
                      <a:pt x="110349" y="283317"/>
                      <a:pt x="108362" y="283774"/>
                      <a:pt x="124568" y="304031"/>
                    </a:cubicBezTo>
                    <a:cubicBezTo>
                      <a:pt x="128876" y="309417"/>
                      <a:pt x="133030" y="315577"/>
                      <a:pt x="139199" y="318661"/>
                    </a:cubicBezTo>
                    <a:cubicBezTo>
                      <a:pt x="143561" y="320842"/>
                      <a:pt x="127006" y="335729"/>
                      <a:pt x="131883" y="33329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20579762">
                <a:off x="6380641" y="1060524"/>
                <a:ext cx="808849" cy="772578"/>
              </a:xfrm>
              <a:custGeom>
                <a:avLst/>
                <a:gdLst>
                  <a:gd name="connsiteX0" fmla="*/ 168463 w 351428"/>
                  <a:gd name="connsiteY0" fmla="*/ 2452 h 324320"/>
                  <a:gd name="connsiteX1" fmla="*/ 212354 w 351428"/>
                  <a:gd name="connsiteY1" fmla="*/ 9767 h 324320"/>
                  <a:gd name="connsiteX2" fmla="*/ 256245 w 351428"/>
                  <a:gd name="connsiteY2" fmla="*/ 24397 h 324320"/>
                  <a:gd name="connsiteX3" fmla="*/ 278191 w 351428"/>
                  <a:gd name="connsiteY3" fmla="*/ 31712 h 324320"/>
                  <a:gd name="connsiteX4" fmla="*/ 322082 w 351428"/>
                  <a:gd name="connsiteY4" fmla="*/ 46343 h 324320"/>
                  <a:gd name="connsiteX5" fmla="*/ 344028 w 351428"/>
                  <a:gd name="connsiteY5" fmla="*/ 53658 h 324320"/>
                  <a:gd name="connsiteX6" fmla="*/ 351343 w 351428"/>
                  <a:gd name="connsiteY6" fmla="*/ 75604 h 324320"/>
                  <a:gd name="connsiteX7" fmla="*/ 329397 w 351428"/>
                  <a:gd name="connsiteY7" fmla="*/ 141440 h 324320"/>
                  <a:gd name="connsiteX8" fmla="*/ 307452 w 351428"/>
                  <a:gd name="connsiteY8" fmla="*/ 207277 h 324320"/>
                  <a:gd name="connsiteX9" fmla="*/ 300137 w 351428"/>
                  <a:gd name="connsiteY9" fmla="*/ 229223 h 324320"/>
                  <a:gd name="connsiteX10" fmla="*/ 285506 w 351428"/>
                  <a:gd name="connsiteY10" fmla="*/ 251168 h 324320"/>
                  <a:gd name="connsiteX11" fmla="*/ 256245 w 351428"/>
                  <a:gd name="connsiteY11" fmla="*/ 287744 h 324320"/>
                  <a:gd name="connsiteX12" fmla="*/ 248930 w 351428"/>
                  <a:gd name="connsiteY12" fmla="*/ 309690 h 324320"/>
                  <a:gd name="connsiteX13" fmla="*/ 205039 w 351428"/>
                  <a:gd name="connsiteY13" fmla="*/ 324320 h 324320"/>
                  <a:gd name="connsiteX14" fmla="*/ 139202 w 351428"/>
                  <a:gd name="connsiteY14" fmla="*/ 309690 h 324320"/>
                  <a:gd name="connsiteX15" fmla="*/ 117257 w 351428"/>
                  <a:gd name="connsiteY15" fmla="*/ 295060 h 324320"/>
                  <a:gd name="connsiteX16" fmla="*/ 95311 w 351428"/>
                  <a:gd name="connsiteY16" fmla="*/ 287744 h 324320"/>
                  <a:gd name="connsiteX17" fmla="*/ 51420 w 351428"/>
                  <a:gd name="connsiteY17" fmla="*/ 258484 h 324320"/>
                  <a:gd name="connsiteX18" fmla="*/ 36789 w 351428"/>
                  <a:gd name="connsiteY18" fmla="*/ 243853 h 324320"/>
                  <a:gd name="connsiteX19" fmla="*/ 14844 w 351428"/>
                  <a:gd name="connsiteY19" fmla="*/ 236538 h 324320"/>
                  <a:gd name="connsiteX20" fmla="*/ 213 w 351428"/>
                  <a:gd name="connsiteY20" fmla="*/ 214592 h 324320"/>
                  <a:gd name="connsiteX21" fmla="*/ 7529 w 351428"/>
                  <a:gd name="connsiteY21" fmla="*/ 192647 h 324320"/>
                  <a:gd name="connsiteX22" fmla="*/ 44105 w 351428"/>
                  <a:gd name="connsiteY22" fmla="*/ 163386 h 324320"/>
                  <a:gd name="connsiteX23" fmla="*/ 73365 w 351428"/>
                  <a:gd name="connsiteY23" fmla="*/ 119495 h 324320"/>
                  <a:gd name="connsiteX24" fmla="*/ 87996 w 351428"/>
                  <a:gd name="connsiteY24" fmla="*/ 104864 h 324320"/>
                  <a:gd name="connsiteX25" fmla="*/ 102626 w 351428"/>
                  <a:gd name="connsiteY25" fmla="*/ 82919 h 324320"/>
                  <a:gd name="connsiteX26" fmla="*/ 139202 w 351428"/>
                  <a:gd name="connsiteY26" fmla="*/ 53658 h 324320"/>
                  <a:gd name="connsiteX27" fmla="*/ 168463 w 351428"/>
                  <a:gd name="connsiteY27" fmla="*/ 2452 h 32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1428" h="324320">
                    <a:moveTo>
                      <a:pt x="168463" y="2452"/>
                    </a:moveTo>
                    <a:cubicBezTo>
                      <a:pt x="180655" y="-4863"/>
                      <a:pt x="197965" y="6170"/>
                      <a:pt x="212354" y="9767"/>
                    </a:cubicBezTo>
                    <a:cubicBezTo>
                      <a:pt x="227315" y="13507"/>
                      <a:pt x="241615" y="19520"/>
                      <a:pt x="256245" y="24397"/>
                    </a:cubicBezTo>
                    <a:lnTo>
                      <a:pt x="278191" y="31712"/>
                    </a:lnTo>
                    <a:lnTo>
                      <a:pt x="322082" y="46343"/>
                    </a:lnTo>
                    <a:lnTo>
                      <a:pt x="344028" y="53658"/>
                    </a:lnTo>
                    <a:cubicBezTo>
                      <a:pt x="346466" y="60973"/>
                      <a:pt x="352195" y="67940"/>
                      <a:pt x="351343" y="75604"/>
                    </a:cubicBezTo>
                    <a:cubicBezTo>
                      <a:pt x="351341" y="75619"/>
                      <a:pt x="333057" y="130460"/>
                      <a:pt x="329397" y="141440"/>
                    </a:cubicBezTo>
                    <a:lnTo>
                      <a:pt x="307452" y="207277"/>
                    </a:lnTo>
                    <a:cubicBezTo>
                      <a:pt x="305014" y="214592"/>
                      <a:pt x="304414" y="222807"/>
                      <a:pt x="300137" y="229223"/>
                    </a:cubicBezTo>
                    <a:cubicBezTo>
                      <a:pt x="295260" y="236538"/>
                      <a:pt x="290998" y="244303"/>
                      <a:pt x="285506" y="251168"/>
                    </a:cubicBezTo>
                    <a:cubicBezTo>
                      <a:pt x="243812" y="303286"/>
                      <a:pt x="301277" y="220200"/>
                      <a:pt x="256245" y="287744"/>
                    </a:cubicBezTo>
                    <a:cubicBezTo>
                      <a:pt x="253807" y="295059"/>
                      <a:pt x="255205" y="305208"/>
                      <a:pt x="248930" y="309690"/>
                    </a:cubicBezTo>
                    <a:cubicBezTo>
                      <a:pt x="236381" y="318654"/>
                      <a:pt x="205039" y="324320"/>
                      <a:pt x="205039" y="324320"/>
                    </a:cubicBezTo>
                    <a:cubicBezTo>
                      <a:pt x="188183" y="321511"/>
                      <a:pt x="157210" y="318694"/>
                      <a:pt x="139202" y="309690"/>
                    </a:cubicBezTo>
                    <a:cubicBezTo>
                      <a:pt x="131339" y="305758"/>
                      <a:pt x="125120" y="298992"/>
                      <a:pt x="117257" y="295060"/>
                    </a:cubicBezTo>
                    <a:cubicBezTo>
                      <a:pt x="110360" y="291611"/>
                      <a:pt x="102052" y="291489"/>
                      <a:pt x="95311" y="287744"/>
                    </a:cubicBezTo>
                    <a:cubicBezTo>
                      <a:pt x="79940" y="279205"/>
                      <a:pt x="63853" y="270917"/>
                      <a:pt x="51420" y="258484"/>
                    </a:cubicBezTo>
                    <a:cubicBezTo>
                      <a:pt x="46543" y="253607"/>
                      <a:pt x="42703" y="247402"/>
                      <a:pt x="36789" y="243853"/>
                    </a:cubicBezTo>
                    <a:cubicBezTo>
                      <a:pt x="30177" y="239886"/>
                      <a:pt x="22159" y="238976"/>
                      <a:pt x="14844" y="236538"/>
                    </a:cubicBezTo>
                    <a:cubicBezTo>
                      <a:pt x="9967" y="229223"/>
                      <a:pt x="1658" y="223264"/>
                      <a:pt x="213" y="214592"/>
                    </a:cubicBezTo>
                    <a:cubicBezTo>
                      <a:pt x="-1055" y="206986"/>
                      <a:pt x="3562" y="199259"/>
                      <a:pt x="7529" y="192647"/>
                    </a:cubicBezTo>
                    <a:cubicBezTo>
                      <a:pt x="14480" y="181062"/>
                      <a:pt x="34134" y="170033"/>
                      <a:pt x="44105" y="163386"/>
                    </a:cubicBezTo>
                    <a:cubicBezTo>
                      <a:pt x="53858" y="148756"/>
                      <a:pt x="60932" y="131928"/>
                      <a:pt x="73365" y="119495"/>
                    </a:cubicBezTo>
                    <a:cubicBezTo>
                      <a:pt x="78242" y="114618"/>
                      <a:pt x="83687" y="110250"/>
                      <a:pt x="87996" y="104864"/>
                    </a:cubicBezTo>
                    <a:cubicBezTo>
                      <a:pt x="93488" y="97999"/>
                      <a:pt x="97134" y="89784"/>
                      <a:pt x="102626" y="82919"/>
                    </a:cubicBezTo>
                    <a:cubicBezTo>
                      <a:pt x="114539" y="68028"/>
                      <a:pt x="122907" y="64521"/>
                      <a:pt x="139202" y="53658"/>
                    </a:cubicBezTo>
                    <a:cubicBezTo>
                      <a:pt x="148241" y="26539"/>
                      <a:pt x="156271" y="9767"/>
                      <a:pt x="168463" y="245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 rot="20579762">
                <a:off x="6903727" y="1020163"/>
                <a:ext cx="825101" cy="843061"/>
              </a:xfrm>
              <a:custGeom>
                <a:avLst/>
                <a:gdLst>
                  <a:gd name="connsiteX0" fmla="*/ 117043 w 358489"/>
                  <a:gd name="connsiteY0" fmla="*/ 17409 h 353908"/>
                  <a:gd name="connsiteX1" fmla="*/ 351129 w 358489"/>
                  <a:gd name="connsiteY1" fmla="*/ 75930 h 353908"/>
                  <a:gd name="connsiteX2" fmla="*/ 343814 w 358489"/>
                  <a:gd name="connsiteY2" fmla="*/ 105191 h 353908"/>
                  <a:gd name="connsiteX3" fmla="*/ 336499 w 358489"/>
                  <a:gd name="connsiteY3" fmla="*/ 280756 h 353908"/>
                  <a:gd name="connsiteX4" fmla="*/ 314553 w 358489"/>
                  <a:gd name="connsiteY4" fmla="*/ 331962 h 353908"/>
                  <a:gd name="connsiteX5" fmla="*/ 299923 w 358489"/>
                  <a:gd name="connsiteY5" fmla="*/ 346593 h 353908"/>
                  <a:gd name="connsiteX6" fmla="*/ 263347 w 358489"/>
                  <a:gd name="connsiteY6" fmla="*/ 353908 h 353908"/>
                  <a:gd name="connsiteX7" fmla="*/ 204825 w 358489"/>
                  <a:gd name="connsiteY7" fmla="*/ 346593 h 353908"/>
                  <a:gd name="connsiteX8" fmla="*/ 138988 w 358489"/>
                  <a:gd name="connsiteY8" fmla="*/ 339277 h 353908"/>
                  <a:gd name="connsiteX9" fmla="*/ 117043 w 358489"/>
                  <a:gd name="connsiteY9" fmla="*/ 324647 h 353908"/>
                  <a:gd name="connsiteX10" fmla="*/ 87782 w 358489"/>
                  <a:gd name="connsiteY10" fmla="*/ 317332 h 353908"/>
                  <a:gd name="connsiteX11" fmla="*/ 21945 w 358489"/>
                  <a:gd name="connsiteY11" fmla="*/ 295386 h 353908"/>
                  <a:gd name="connsiteX12" fmla="*/ 0 w 358489"/>
                  <a:gd name="connsiteY12" fmla="*/ 288071 h 353908"/>
                  <a:gd name="connsiteX13" fmla="*/ 29260 w 358489"/>
                  <a:gd name="connsiteY13" fmla="*/ 200289 h 353908"/>
                  <a:gd name="connsiteX14" fmla="*/ 36576 w 358489"/>
                  <a:gd name="connsiteY14" fmla="*/ 178343 h 353908"/>
                  <a:gd name="connsiteX15" fmla="*/ 43891 w 358489"/>
                  <a:gd name="connsiteY15" fmla="*/ 156397 h 353908"/>
                  <a:gd name="connsiteX16" fmla="*/ 58521 w 358489"/>
                  <a:gd name="connsiteY16" fmla="*/ 134452 h 353908"/>
                  <a:gd name="connsiteX17" fmla="*/ 65836 w 358489"/>
                  <a:gd name="connsiteY17" fmla="*/ 112506 h 353908"/>
                  <a:gd name="connsiteX18" fmla="*/ 80467 w 358489"/>
                  <a:gd name="connsiteY18" fmla="*/ 97876 h 353908"/>
                  <a:gd name="connsiteX19" fmla="*/ 95097 w 358489"/>
                  <a:gd name="connsiteY19" fmla="*/ 53985 h 353908"/>
                  <a:gd name="connsiteX20" fmla="*/ 117043 w 358489"/>
                  <a:gd name="connsiteY20" fmla="*/ 17409 h 35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9" h="353908">
                    <a:moveTo>
                      <a:pt x="117043" y="17409"/>
                    </a:moveTo>
                    <a:cubicBezTo>
                      <a:pt x="351997" y="24529"/>
                      <a:pt x="374901" y="-54817"/>
                      <a:pt x="351129" y="75930"/>
                    </a:cubicBezTo>
                    <a:cubicBezTo>
                      <a:pt x="349331" y="85822"/>
                      <a:pt x="346252" y="95437"/>
                      <a:pt x="343814" y="105191"/>
                    </a:cubicBezTo>
                    <a:cubicBezTo>
                      <a:pt x="341376" y="163713"/>
                      <a:pt x="340672" y="222332"/>
                      <a:pt x="336499" y="280756"/>
                    </a:cubicBezTo>
                    <a:cubicBezTo>
                      <a:pt x="334914" y="302943"/>
                      <a:pt x="327886" y="315296"/>
                      <a:pt x="314553" y="331962"/>
                    </a:cubicBezTo>
                    <a:cubicBezTo>
                      <a:pt x="310245" y="337348"/>
                      <a:pt x="306262" y="343876"/>
                      <a:pt x="299923" y="346593"/>
                    </a:cubicBezTo>
                    <a:cubicBezTo>
                      <a:pt x="288495" y="351491"/>
                      <a:pt x="275539" y="351470"/>
                      <a:pt x="263347" y="353908"/>
                    </a:cubicBezTo>
                    <a:lnTo>
                      <a:pt x="204825" y="346593"/>
                    </a:lnTo>
                    <a:cubicBezTo>
                      <a:pt x="182896" y="344013"/>
                      <a:pt x="160409" y="344632"/>
                      <a:pt x="138988" y="339277"/>
                    </a:cubicBezTo>
                    <a:cubicBezTo>
                      <a:pt x="130459" y="337145"/>
                      <a:pt x="125124" y="328110"/>
                      <a:pt x="117043" y="324647"/>
                    </a:cubicBezTo>
                    <a:cubicBezTo>
                      <a:pt x="107802" y="320687"/>
                      <a:pt x="97412" y="320221"/>
                      <a:pt x="87782" y="317332"/>
                    </a:cubicBezTo>
                    <a:cubicBezTo>
                      <a:pt x="65625" y="310685"/>
                      <a:pt x="43891" y="302701"/>
                      <a:pt x="21945" y="295386"/>
                    </a:cubicBezTo>
                    <a:lnTo>
                      <a:pt x="0" y="288071"/>
                    </a:lnTo>
                    <a:lnTo>
                      <a:pt x="29260" y="200289"/>
                    </a:lnTo>
                    <a:lnTo>
                      <a:pt x="36576" y="178343"/>
                    </a:lnTo>
                    <a:cubicBezTo>
                      <a:pt x="39014" y="171028"/>
                      <a:pt x="39614" y="162813"/>
                      <a:pt x="43891" y="156397"/>
                    </a:cubicBezTo>
                    <a:lnTo>
                      <a:pt x="58521" y="134452"/>
                    </a:lnTo>
                    <a:cubicBezTo>
                      <a:pt x="60959" y="127137"/>
                      <a:pt x="61869" y="119118"/>
                      <a:pt x="65836" y="112506"/>
                    </a:cubicBezTo>
                    <a:cubicBezTo>
                      <a:pt x="69384" y="106592"/>
                      <a:pt x="77383" y="104045"/>
                      <a:pt x="80467" y="97876"/>
                    </a:cubicBezTo>
                    <a:cubicBezTo>
                      <a:pt x="87364" y="84082"/>
                      <a:pt x="84192" y="64890"/>
                      <a:pt x="95097" y="53985"/>
                    </a:cubicBezTo>
                    <a:lnTo>
                      <a:pt x="117043" y="17409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 rot="20579762">
                <a:off x="7607329" y="746564"/>
                <a:ext cx="782447" cy="918115"/>
              </a:xfrm>
              <a:custGeom>
                <a:avLst/>
                <a:gdLst>
                  <a:gd name="connsiteX0" fmla="*/ 76396 w 339957"/>
                  <a:gd name="connsiteY0" fmla="*/ 37127 h 385415"/>
                  <a:gd name="connsiteX1" fmla="*/ 266591 w 339957"/>
                  <a:gd name="connsiteY1" fmla="*/ 29812 h 385415"/>
                  <a:gd name="connsiteX2" fmla="*/ 317797 w 339957"/>
                  <a:gd name="connsiteY2" fmla="*/ 15182 h 385415"/>
                  <a:gd name="connsiteX3" fmla="*/ 339743 w 339957"/>
                  <a:gd name="connsiteY3" fmla="*/ 22497 h 385415"/>
                  <a:gd name="connsiteX4" fmla="*/ 332428 w 339957"/>
                  <a:gd name="connsiteY4" fmla="*/ 329735 h 385415"/>
                  <a:gd name="connsiteX5" fmla="*/ 310482 w 339957"/>
                  <a:gd name="connsiteY5" fmla="*/ 337050 h 385415"/>
                  <a:gd name="connsiteX6" fmla="*/ 281221 w 339957"/>
                  <a:gd name="connsiteY6" fmla="*/ 344366 h 385415"/>
                  <a:gd name="connsiteX7" fmla="*/ 237330 w 339957"/>
                  <a:gd name="connsiteY7" fmla="*/ 358996 h 385415"/>
                  <a:gd name="connsiteX8" fmla="*/ 164178 w 339957"/>
                  <a:gd name="connsiteY8" fmla="*/ 373626 h 385415"/>
                  <a:gd name="connsiteX9" fmla="*/ 3244 w 339957"/>
                  <a:gd name="connsiteY9" fmla="*/ 366311 h 385415"/>
                  <a:gd name="connsiteX10" fmla="*/ 17874 w 339957"/>
                  <a:gd name="connsiteY10" fmla="*/ 161486 h 385415"/>
                  <a:gd name="connsiteX11" fmla="*/ 25189 w 339957"/>
                  <a:gd name="connsiteY11" fmla="*/ 139540 h 385415"/>
                  <a:gd name="connsiteX12" fmla="*/ 39820 w 339957"/>
                  <a:gd name="connsiteY12" fmla="*/ 66388 h 385415"/>
                  <a:gd name="connsiteX13" fmla="*/ 76396 w 339957"/>
                  <a:gd name="connsiteY13" fmla="*/ 37127 h 38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9957" h="385415">
                    <a:moveTo>
                      <a:pt x="76396" y="37127"/>
                    </a:moveTo>
                    <a:cubicBezTo>
                      <a:pt x="114191" y="31031"/>
                      <a:pt x="203286" y="34032"/>
                      <a:pt x="266591" y="29812"/>
                    </a:cubicBezTo>
                    <a:cubicBezTo>
                      <a:pt x="278074" y="29047"/>
                      <a:pt x="305686" y="19219"/>
                      <a:pt x="317797" y="15182"/>
                    </a:cubicBezTo>
                    <a:cubicBezTo>
                      <a:pt x="329387" y="3592"/>
                      <a:pt x="339743" y="-15488"/>
                      <a:pt x="339743" y="22497"/>
                    </a:cubicBezTo>
                    <a:cubicBezTo>
                      <a:pt x="339743" y="124939"/>
                      <a:pt x="341917" y="227734"/>
                      <a:pt x="332428" y="329735"/>
                    </a:cubicBezTo>
                    <a:cubicBezTo>
                      <a:pt x="331714" y="337413"/>
                      <a:pt x="317896" y="334932"/>
                      <a:pt x="310482" y="337050"/>
                    </a:cubicBezTo>
                    <a:cubicBezTo>
                      <a:pt x="300815" y="339812"/>
                      <a:pt x="290851" y="341477"/>
                      <a:pt x="281221" y="344366"/>
                    </a:cubicBezTo>
                    <a:cubicBezTo>
                      <a:pt x="266450" y="348797"/>
                      <a:pt x="252542" y="356461"/>
                      <a:pt x="237330" y="358996"/>
                    </a:cubicBezTo>
                    <a:cubicBezTo>
                      <a:pt x="183522" y="367964"/>
                      <a:pt x="207828" y="362714"/>
                      <a:pt x="164178" y="373626"/>
                    </a:cubicBezTo>
                    <a:cubicBezTo>
                      <a:pt x="110533" y="371188"/>
                      <a:pt x="39452" y="405968"/>
                      <a:pt x="3244" y="366311"/>
                    </a:cubicBezTo>
                    <a:cubicBezTo>
                      <a:pt x="-6073" y="356107"/>
                      <a:pt x="6511" y="212622"/>
                      <a:pt x="17874" y="161486"/>
                    </a:cubicBezTo>
                    <a:cubicBezTo>
                      <a:pt x="19547" y="153959"/>
                      <a:pt x="23516" y="147067"/>
                      <a:pt x="25189" y="139540"/>
                    </a:cubicBezTo>
                    <a:cubicBezTo>
                      <a:pt x="27984" y="126964"/>
                      <a:pt x="33091" y="82089"/>
                      <a:pt x="39820" y="66388"/>
                    </a:cubicBezTo>
                    <a:cubicBezTo>
                      <a:pt x="43283" y="58307"/>
                      <a:pt x="38601" y="43223"/>
                      <a:pt x="76396" y="3712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>
              <a:xfrm rot="20579762">
                <a:off x="8278974" y="460185"/>
                <a:ext cx="551387" cy="943206"/>
              </a:xfrm>
              <a:custGeom>
                <a:avLst/>
                <a:gdLst>
                  <a:gd name="connsiteX0" fmla="*/ 20110 w 239566"/>
                  <a:gd name="connsiteY0" fmla="*/ 59448 h 395948"/>
                  <a:gd name="connsiteX1" fmla="*/ 115207 w 239566"/>
                  <a:gd name="connsiteY1" fmla="*/ 37503 h 395948"/>
                  <a:gd name="connsiteX2" fmla="*/ 137153 w 239566"/>
                  <a:gd name="connsiteY2" fmla="*/ 22872 h 395948"/>
                  <a:gd name="connsiteX3" fmla="*/ 151783 w 239566"/>
                  <a:gd name="connsiteY3" fmla="*/ 927 h 395948"/>
                  <a:gd name="connsiteX4" fmla="*/ 202990 w 239566"/>
                  <a:gd name="connsiteY4" fmla="*/ 8242 h 395948"/>
                  <a:gd name="connsiteX5" fmla="*/ 210305 w 239566"/>
                  <a:gd name="connsiteY5" fmla="*/ 125285 h 395948"/>
                  <a:gd name="connsiteX6" fmla="*/ 217620 w 239566"/>
                  <a:gd name="connsiteY6" fmla="*/ 147231 h 395948"/>
                  <a:gd name="connsiteX7" fmla="*/ 224935 w 239566"/>
                  <a:gd name="connsiteY7" fmla="*/ 176492 h 395948"/>
                  <a:gd name="connsiteX8" fmla="*/ 232251 w 239566"/>
                  <a:gd name="connsiteY8" fmla="*/ 227698 h 395948"/>
                  <a:gd name="connsiteX9" fmla="*/ 239566 w 239566"/>
                  <a:gd name="connsiteY9" fmla="*/ 271589 h 395948"/>
                  <a:gd name="connsiteX10" fmla="*/ 232251 w 239566"/>
                  <a:gd name="connsiteY10" fmla="*/ 330111 h 395948"/>
                  <a:gd name="connsiteX11" fmla="*/ 217620 w 239566"/>
                  <a:gd name="connsiteY11" fmla="*/ 344741 h 395948"/>
                  <a:gd name="connsiteX12" fmla="*/ 93262 w 239566"/>
                  <a:gd name="connsiteY12" fmla="*/ 352056 h 395948"/>
                  <a:gd name="connsiteX13" fmla="*/ 49371 w 239566"/>
                  <a:gd name="connsiteY13" fmla="*/ 374002 h 395948"/>
                  <a:gd name="connsiteX14" fmla="*/ 34740 w 239566"/>
                  <a:gd name="connsiteY14" fmla="*/ 388632 h 395948"/>
                  <a:gd name="connsiteX15" fmla="*/ 12795 w 239566"/>
                  <a:gd name="connsiteY15" fmla="*/ 395948 h 395948"/>
                  <a:gd name="connsiteX16" fmla="*/ 12795 w 239566"/>
                  <a:gd name="connsiteY16" fmla="*/ 88709 h 395948"/>
                  <a:gd name="connsiteX17" fmla="*/ 20110 w 239566"/>
                  <a:gd name="connsiteY17" fmla="*/ 59448 h 395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9566" h="395948">
                    <a:moveTo>
                      <a:pt x="20110" y="59448"/>
                    </a:moveTo>
                    <a:cubicBezTo>
                      <a:pt x="37179" y="50914"/>
                      <a:pt x="69671" y="52682"/>
                      <a:pt x="115207" y="37503"/>
                    </a:cubicBezTo>
                    <a:cubicBezTo>
                      <a:pt x="122522" y="32626"/>
                      <a:pt x="130936" y="29089"/>
                      <a:pt x="137153" y="22872"/>
                    </a:cubicBezTo>
                    <a:cubicBezTo>
                      <a:pt x="143370" y="16655"/>
                      <a:pt x="143201" y="2834"/>
                      <a:pt x="151783" y="927"/>
                    </a:cubicBezTo>
                    <a:cubicBezTo>
                      <a:pt x="168615" y="-2813"/>
                      <a:pt x="185921" y="5804"/>
                      <a:pt x="202990" y="8242"/>
                    </a:cubicBezTo>
                    <a:cubicBezTo>
                      <a:pt x="205428" y="47256"/>
                      <a:pt x="206213" y="86409"/>
                      <a:pt x="210305" y="125285"/>
                    </a:cubicBezTo>
                    <a:cubicBezTo>
                      <a:pt x="211112" y="132954"/>
                      <a:pt x="215502" y="139817"/>
                      <a:pt x="217620" y="147231"/>
                    </a:cubicBezTo>
                    <a:cubicBezTo>
                      <a:pt x="220382" y="156898"/>
                      <a:pt x="223136" y="166600"/>
                      <a:pt x="224935" y="176492"/>
                    </a:cubicBezTo>
                    <a:cubicBezTo>
                      <a:pt x="228019" y="193456"/>
                      <a:pt x="229629" y="210657"/>
                      <a:pt x="232251" y="227698"/>
                    </a:cubicBezTo>
                    <a:cubicBezTo>
                      <a:pt x="234506" y="242358"/>
                      <a:pt x="237128" y="256959"/>
                      <a:pt x="239566" y="271589"/>
                    </a:cubicBezTo>
                    <a:cubicBezTo>
                      <a:pt x="237128" y="291096"/>
                      <a:pt x="237900" y="311281"/>
                      <a:pt x="232251" y="330111"/>
                    </a:cubicBezTo>
                    <a:cubicBezTo>
                      <a:pt x="230269" y="336717"/>
                      <a:pt x="224432" y="343665"/>
                      <a:pt x="217620" y="344741"/>
                    </a:cubicBezTo>
                    <a:cubicBezTo>
                      <a:pt x="176604" y="351217"/>
                      <a:pt x="134715" y="349618"/>
                      <a:pt x="93262" y="352056"/>
                    </a:cubicBezTo>
                    <a:cubicBezTo>
                      <a:pt x="70083" y="359783"/>
                      <a:pt x="69629" y="357796"/>
                      <a:pt x="49371" y="374002"/>
                    </a:cubicBezTo>
                    <a:cubicBezTo>
                      <a:pt x="43985" y="378310"/>
                      <a:pt x="40654" y="385084"/>
                      <a:pt x="34740" y="388632"/>
                    </a:cubicBezTo>
                    <a:cubicBezTo>
                      <a:pt x="28128" y="392599"/>
                      <a:pt x="20110" y="393509"/>
                      <a:pt x="12795" y="395948"/>
                    </a:cubicBezTo>
                    <a:cubicBezTo>
                      <a:pt x="-8115" y="270501"/>
                      <a:pt x="67" y="336887"/>
                      <a:pt x="12795" y="88709"/>
                    </a:cubicBezTo>
                    <a:cubicBezTo>
                      <a:pt x="13190" y="81008"/>
                      <a:pt x="3041" y="67982"/>
                      <a:pt x="20110" y="59448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007629"/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2800" cy="1143000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Experiment with </a:t>
            </a:r>
            <a:r>
              <a:rPr lang="en-US" sz="6700" b="1" dirty="0"/>
              <a:t>real data</a:t>
            </a:r>
            <a:br>
              <a:rPr lang="en-US" dirty="0"/>
            </a:br>
            <a:r>
              <a:rPr lang="en-US" dirty="0"/>
              <a:t>Study on a primary breast cancer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648200" y="2331898"/>
            <a:ext cx="4241800" cy="3204095"/>
          </a:xfrm>
        </p:spPr>
        <p:txBody>
          <a:bodyPr>
            <a:normAutofit/>
          </a:bodyPr>
          <a:lstStyle/>
          <a:p>
            <a:r>
              <a:rPr lang="en-US" dirty="0"/>
              <a:t>10 breast tumor samples</a:t>
            </a:r>
          </a:p>
          <a:p>
            <a:r>
              <a:rPr lang="en-US" dirty="0"/>
              <a:t>1 adjacent normal </a:t>
            </a:r>
          </a:p>
          <a:p>
            <a:r>
              <a:rPr lang="en-US" dirty="0"/>
              <a:t>2 samples from the metastatic lymph node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99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Clone frequencies vary smoothly across the tumor sections</a:t>
            </a:r>
          </a:p>
        </p:txBody>
      </p:sp>
      <p:pic>
        <p:nvPicPr>
          <p:cNvPr id="22" name="Picture 21" descr="P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4" y="1884656"/>
            <a:ext cx="3735055" cy="2797284"/>
          </a:xfrm>
          <a:prstGeom prst="rect">
            <a:avLst/>
          </a:prstGeom>
        </p:spPr>
      </p:pic>
      <p:sp>
        <p:nvSpPr>
          <p:cNvPr id="162" name="Title 15"/>
          <p:cNvSpPr txBox="1">
            <a:spLocks/>
          </p:cNvSpPr>
          <p:nvPr/>
        </p:nvSpPr>
        <p:spPr>
          <a:xfrm>
            <a:off x="4172599" y="1901972"/>
            <a:ext cx="4959169" cy="2854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i="1" dirty="0"/>
              <a:t>The model doesn’t know anything about the anatomic location of the samples!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Clone frequencies vary smoothly across the tumor sections</a:t>
            </a:r>
          </a:p>
        </p:txBody>
      </p:sp>
      <p:pic>
        <p:nvPicPr>
          <p:cNvPr id="21" name="Picture 20" descr="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28" y="1884656"/>
            <a:ext cx="3600246" cy="2719014"/>
          </a:xfrm>
          <a:prstGeom prst="rect">
            <a:avLst/>
          </a:prstGeom>
        </p:spPr>
      </p:pic>
      <p:pic>
        <p:nvPicPr>
          <p:cNvPr id="22" name="Picture 21" descr="P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4" y="1884656"/>
            <a:ext cx="3735055" cy="27972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43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763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Phylogenetic analysis </a:t>
            </a:r>
          </a:p>
          <a:p>
            <a:r>
              <a:rPr lang="en-US" sz="4000" dirty="0"/>
              <a:t>tells the story of the tumor over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81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9" y="638646"/>
            <a:ext cx="7828047" cy="60649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81132" y="274638"/>
            <a:ext cx="316375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Five clone solution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103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414818" y="193820"/>
            <a:ext cx="3573528" cy="175449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Six clone solution is consistent with five-clone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7" y="638646"/>
            <a:ext cx="7820730" cy="60649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20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54001" y="3810000"/>
            <a:ext cx="1422400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i="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Next-Gen Sequencing Data</a:t>
            </a:r>
          </a:p>
        </p:txBody>
      </p:sp>
      <p:cxnSp>
        <p:nvCxnSpPr>
          <p:cNvPr id="6159" name="Straight Arrow Connector 10"/>
          <p:cNvCxnSpPr>
            <a:cxnSpLocks noChangeShapeType="1"/>
          </p:cNvCxnSpPr>
          <p:nvPr/>
        </p:nvCxnSpPr>
        <p:spPr bwMode="auto">
          <a:xfrm>
            <a:off x="1676400" y="4114800"/>
            <a:ext cx="10668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149" name="Picture 38" descr="F:\Habil\current\talks_and_preentation_by_us\WIP_Feb2011\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397302"/>
            <a:ext cx="1524000" cy="1627188"/>
          </a:xfrm>
          <a:prstGeom prst="rect">
            <a:avLst/>
          </a:prstGeom>
          <a:noFill/>
          <a:ln w="9525">
            <a:solidFill>
              <a:srgbClr val="000000">
                <a:alpha val="13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Oval 17"/>
          <p:cNvSpPr>
            <a:spLocks noChangeArrowheads="1"/>
          </p:cNvSpPr>
          <p:nvPr/>
        </p:nvSpPr>
        <p:spPr bwMode="auto">
          <a:xfrm>
            <a:off x="2743200" y="1371600"/>
            <a:ext cx="1828800" cy="762000"/>
          </a:xfrm>
          <a:prstGeom prst="ellipse">
            <a:avLst/>
          </a:prstGeom>
          <a:solidFill>
            <a:srgbClr val="00B050">
              <a:alpha val="1215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i="0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895600" y="1524000"/>
            <a:ext cx="175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i="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Oncologists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867" y="4897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152259" y="3352800"/>
            <a:ext cx="1475882" cy="1930659"/>
            <a:chOff x="0" y="1460500"/>
            <a:chExt cx="2891608" cy="393388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r="70113"/>
            <a:stretch/>
          </p:blipFill>
          <p:spPr>
            <a:xfrm>
              <a:off x="0" y="1460500"/>
              <a:ext cx="2732853" cy="393388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06060" y="1644332"/>
              <a:ext cx="385548" cy="737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9" name="Straight Arrow Connector 21"/>
          <p:cNvCxnSpPr>
            <a:cxnSpLocks noChangeShapeType="1"/>
          </p:cNvCxnSpPr>
          <p:nvPr/>
        </p:nvCxnSpPr>
        <p:spPr bwMode="auto">
          <a:xfrm flipH="1">
            <a:off x="1181100" y="2057400"/>
            <a:ext cx="1866900" cy="1752600"/>
          </a:xfrm>
          <a:prstGeom prst="straightConnector1">
            <a:avLst/>
          </a:prstGeom>
          <a:noFill/>
          <a:ln w="50800" cmpd="dbl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160" name="Straight Arrow Connector 10"/>
          <p:cNvCxnSpPr>
            <a:cxnSpLocks noChangeShapeType="1"/>
          </p:cNvCxnSpPr>
          <p:nvPr/>
        </p:nvCxnSpPr>
        <p:spPr bwMode="auto">
          <a:xfrm>
            <a:off x="4800600" y="4038600"/>
            <a:ext cx="7620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6019800" y="3810000"/>
            <a:ext cx="223012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750"/>
              </a:spcBef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i="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Clonal structure</a:t>
            </a:r>
          </a:p>
        </p:txBody>
      </p:sp>
      <p:cxnSp>
        <p:nvCxnSpPr>
          <p:cNvPr id="4104" name="Straight Arrow Connector 22"/>
          <p:cNvCxnSpPr>
            <a:cxnSpLocks noChangeShapeType="1"/>
          </p:cNvCxnSpPr>
          <p:nvPr/>
        </p:nvCxnSpPr>
        <p:spPr bwMode="auto">
          <a:xfrm rot="10800000">
            <a:off x="4343400" y="2057400"/>
            <a:ext cx="1981200" cy="1524000"/>
          </a:xfrm>
          <a:prstGeom prst="straightConnector1">
            <a:avLst/>
          </a:prstGeom>
          <a:noFill/>
          <a:ln w="50800" cmpd="dbl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900680" y="3083677"/>
            <a:ext cx="1762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90360" y="3339218"/>
            <a:ext cx="214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ü"/>
            </a:pPr>
            <a:r>
              <a:rPr lang="en-US" sz="2000" b="1" dirty="0">
                <a:solidFill>
                  <a:srgbClr val="FF0000"/>
                </a:solidFill>
              </a:rPr>
              <a:t>Validated by simulations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0600" y="2133600"/>
            <a:ext cx="378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Anatomic variation of clones</a:t>
            </a:r>
          </a:p>
          <a:p>
            <a:pPr marL="342900" indent="-342900" algn="ctr">
              <a:buFont typeface="Wingdings" charset="2"/>
              <a:buChar char="Ø"/>
            </a:pPr>
            <a:r>
              <a:rPr lang="en-US" sz="2000" b="1" dirty="0">
                <a:solidFill>
                  <a:srgbClr val="FF0000"/>
                </a:solidFill>
              </a:rPr>
              <a:t>Phylogenetic trees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7467600" cy="80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kern="0" dirty="0">
                <a:solidFill>
                  <a:srgbClr val="990099"/>
                </a:solidFill>
                <a:latin typeface="+mj-lt"/>
                <a:ea typeface="+mj-ea"/>
                <a:cs typeface="+mj-cs"/>
              </a:rPr>
              <a:t>Overview of the project</a:t>
            </a:r>
            <a:br>
              <a:rPr lang="en-US" sz="2800" b="1" kern="0" dirty="0">
                <a:solidFill>
                  <a:srgbClr val="990099"/>
                </a:solidFill>
                <a:latin typeface="+mj-lt"/>
                <a:ea typeface="+mj-ea"/>
                <a:cs typeface="+mj-cs"/>
              </a:rPr>
            </a:br>
            <a:r>
              <a:rPr lang="en-US" b="1" dirty="0"/>
              <a:t>Inferring clonal composition of a </a:t>
            </a:r>
            <a:r>
              <a:rPr lang="en-US" b="1" dirty="0">
                <a:solidFill>
                  <a:srgbClr val="000000"/>
                </a:solidFill>
              </a:rPr>
              <a:t>breast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cancer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from multiple tissue samples</a:t>
            </a:r>
            <a:endParaRPr lang="en-US" b="1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33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4867" y="48971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1" y="356067"/>
            <a:ext cx="8249920" cy="18504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21" y="2916983"/>
            <a:ext cx="6343145" cy="37915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20239" y="3128649"/>
            <a:ext cx="214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Software publicly available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4682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7478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kern="0" dirty="0">
                <a:solidFill>
                  <a:srgbClr val="990099"/>
                </a:solidFill>
              </a:rPr>
              <a:t>Supplementary slides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480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304800"/>
            <a:ext cx="8153400" cy="1828800"/>
          </a:xfrm>
          <a:prstGeom prst="rect">
            <a:avLst/>
          </a:prstGeom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kern="0" dirty="0">
                <a:solidFill>
                  <a:srgbClr val="990099"/>
                </a:solidFill>
              </a:rPr>
              <a:t>Proposed project based on former experiences:</a:t>
            </a:r>
            <a:endParaRPr lang="en-US" sz="2800" b="1" kern="0" dirty="0"/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kern="0" dirty="0"/>
              <a:t>Identifying clonal decomposition using sub-tissues   </a:t>
            </a:r>
            <a:endParaRPr lang="en-US" sz="2800" b="1" i="0" kern="0" dirty="0">
              <a:solidFill>
                <a:srgbClr val="990099"/>
              </a:solidFill>
              <a:latin typeface="Arial" pitchFamily="34" charset="0"/>
              <a:ea typeface="DejaVu Sans"/>
              <a:cs typeface="DejaVu Sans"/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b="1" i="0" kern="0" dirty="0">
                <a:solidFill>
                  <a:srgbClr val="990099"/>
                </a:solidFill>
                <a:latin typeface="Arial" pitchFamily="34" charset="0"/>
                <a:ea typeface="DejaVu Sans"/>
                <a:cs typeface="DejaVu Sans"/>
              </a:rPr>
              <a:t>			</a:t>
            </a:r>
            <a:endParaRPr lang="en-US" sz="1600" i="0" kern="0" dirty="0">
              <a:solidFill>
                <a:schemeClr val="tx1"/>
              </a:solidFill>
              <a:latin typeface="Arial" pitchFamily="34" charset="0"/>
              <a:ea typeface="DejaVu Sans"/>
              <a:cs typeface="DejaVu Sans"/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i="0" kern="0" dirty="0">
              <a:solidFill>
                <a:schemeClr val="tx1"/>
              </a:solidFill>
              <a:latin typeface="Arial" pitchFamily="34" charset="0"/>
              <a:ea typeface="DejaVu Sans"/>
              <a:cs typeface="DejaVu Sans"/>
            </a:endParaRPr>
          </a:p>
          <a:p>
            <a:pP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i="0" kern="0" dirty="0">
                <a:solidFill>
                  <a:srgbClr val="990099"/>
                </a:solidFill>
                <a:latin typeface="Arial" pitchFamily="34" charset="0"/>
                <a:ea typeface="DejaVu Sans"/>
                <a:cs typeface="DejaVu Sans"/>
              </a:rPr>
              <a:t>  </a:t>
            </a:r>
          </a:p>
        </p:txBody>
      </p:sp>
      <p:grpSp>
        <p:nvGrpSpPr>
          <p:cNvPr id="47125" name="Group 29"/>
          <p:cNvGrpSpPr>
            <a:grpSpLocks/>
          </p:cNvGrpSpPr>
          <p:nvPr/>
        </p:nvGrpSpPr>
        <p:grpSpPr bwMode="auto">
          <a:xfrm>
            <a:off x="3260520" y="2146962"/>
            <a:ext cx="2133600" cy="584776"/>
            <a:chOff x="1752600" y="2129593"/>
            <a:chExt cx="2133600" cy="584773"/>
          </a:xfrm>
        </p:grpSpPr>
        <p:cxnSp>
          <p:nvCxnSpPr>
            <p:cNvPr id="47127" name="Straight Arrow Connector 10"/>
            <p:cNvCxnSpPr>
              <a:cxnSpLocks noChangeShapeType="1"/>
            </p:cNvCxnSpPr>
            <p:nvPr/>
          </p:nvCxnSpPr>
          <p:spPr bwMode="auto">
            <a:xfrm>
              <a:off x="1752600" y="2514600"/>
              <a:ext cx="2133600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7128" name="TextBox 5"/>
            <p:cNvSpPr txBox="1">
              <a:spLocks noChangeArrowheads="1"/>
            </p:cNvSpPr>
            <p:nvPr/>
          </p:nvSpPr>
          <p:spPr bwMode="auto">
            <a:xfrm>
              <a:off x="1828800" y="2129593"/>
              <a:ext cx="2057400" cy="58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i="0" dirty="0" err="1">
                  <a:solidFill>
                    <a:schemeClr val="tx1"/>
                  </a:solidFill>
                </a:rPr>
                <a:t>SamSPECTRAL</a:t>
              </a:r>
              <a:endParaRPr lang="en-US" i="0" dirty="0">
                <a:solidFill>
                  <a:schemeClr val="tx1"/>
                </a:solidFill>
              </a:endParaRPr>
            </a:p>
            <a:p>
              <a:pPr algn="ctr"/>
              <a:endParaRPr lang="en-US" sz="1400" i="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264" y="1647347"/>
            <a:ext cx="1995789" cy="17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1355" y="1647347"/>
            <a:ext cx="1970493" cy="17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990919" y="3414419"/>
            <a:ext cx="953444" cy="3443581"/>
            <a:chOff x="5990919" y="3414419"/>
            <a:chExt cx="953444" cy="3443581"/>
          </a:xfrm>
        </p:grpSpPr>
        <p:pic>
          <p:nvPicPr>
            <p:cNvPr id="30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71891" y="4280492"/>
              <a:ext cx="872472" cy="74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63040" y="5029063"/>
              <a:ext cx="552889" cy="1032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0919" y="5858007"/>
              <a:ext cx="905320" cy="999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63040" y="3414419"/>
              <a:ext cx="681323" cy="83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29"/>
          <p:cNvGrpSpPr>
            <a:grpSpLocks/>
          </p:cNvGrpSpPr>
          <p:nvPr/>
        </p:nvGrpSpPr>
        <p:grpSpPr bwMode="auto">
          <a:xfrm>
            <a:off x="7138737" y="3388210"/>
            <a:ext cx="2171032" cy="1226144"/>
            <a:chOff x="2490537" y="1626729"/>
            <a:chExt cx="2171032" cy="1226138"/>
          </a:xfrm>
        </p:grpSpPr>
        <p:cxnSp>
          <p:nvCxnSpPr>
            <p:cNvPr id="36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2490537" y="1626729"/>
              <a:ext cx="655052" cy="122613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" name="TextBox 5"/>
            <p:cNvSpPr txBox="1">
              <a:spLocks noChangeArrowheads="1"/>
            </p:cNvSpPr>
            <p:nvPr/>
          </p:nvSpPr>
          <p:spPr bwMode="auto">
            <a:xfrm>
              <a:off x="2604169" y="1991097"/>
              <a:ext cx="2057400" cy="86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i="0" dirty="0">
                  <a:solidFill>
                    <a:schemeClr val="tx1"/>
                  </a:solidFill>
                </a:rPr>
                <a:t>Sort</a:t>
              </a:r>
            </a:p>
            <a:p>
              <a:pPr algn="ctr"/>
              <a:r>
                <a:rPr lang="en-US" i="0" dirty="0">
                  <a:solidFill>
                    <a:schemeClr val="tx1"/>
                  </a:solidFill>
                </a:rPr>
                <a:t> cell populations </a:t>
              </a:r>
            </a:p>
            <a:p>
              <a:pPr algn="ctr"/>
              <a:endParaRPr lang="en-US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59112" y="3697400"/>
            <a:ext cx="2129567" cy="3101441"/>
            <a:chOff x="4259112" y="3697400"/>
            <a:chExt cx="2129567" cy="3101441"/>
          </a:xfrm>
        </p:grpSpPr>
        <p:grpSp>
          <p:nvGrpSpPr>
            <p:cNvPr id="40" name="Group 29"/>
            <p:cNvGrpSpPr>
              <a:grpSpLocks/>
            </p:cNvGrpSpPr>
            <p:nvPr/>
          </p:nvGrpSpPr>
          <p:grpSpPr bwMode="auto">
            <a:xfrm>
              <a:off x="4259112" y="3697400"/>
              <a:ext cx="2057400" cy="646331"/>
              <a:chOff x="2185701" y="2511289"/>
              <a:chExt cx="2057400" cy="646328"/>
            </a:xfrm>
          </p:grpSpPr>
          <p:cxnSp>
            <p:nvCxnSpPr>
              <p:cNvPr id="41" name="Straight Arrow Connector 10"/>
              <p:cNvCxnSpPr>
                <a:cxnSpLocks noChangeShapeType="1"/>
              </p:cNvCxnSpPr>
              <p:nvPr/>
            </p:nvCxnSpPr>
            <p:spPr bwMode="auto">
              <a:xfrm flipH="1">
                <a:off x="2490537" y="2852866"/>
                <a:ext cx="1304755" cy="0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2" name="TextBox 5"/>
              <p:cNvSpPr txBox="1">
                <a:spLocks noChangeArrowheads="1"/>
              </p:cNvSpPr>
              <p:nvPr/>
            </p:nvSpPr>
            <p:spPr bwMode="auto">
              <a:xfrm>
                <a:off x="2185701" y="2511289"/>
                <a:ext cx="2057400" cy="646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i="0" dirty="0">
                    <a:solidFill>
                      <a:schemeClr val="tx1"/>
                    </a:solidFill>
                  </a:rPr>
                  <a:t>Next Gen Sequencing</a:t>
                </a:r>
                <a:endParaRPr lang="en-US" sz="1400" i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29"/>
            <p:cNvGrpSpPr>
              <a:grpSpLocks/>
            </p:cNvGrpSpPr>
            <p:nvPr/>
          </p:nvGrpSpPr>
          <p:grpSpPr bwMode="auto">
            <a:xfrm>
              <a:off x="4331279" y="4491464"/>
              <a:ext cx="2057400" cy="646331"/>
              <a:chOff x="2185701" y="2511289"/>
              <a:chExt cx="2057400" cy="646328"/>
            </a:xfrm>
          </p:grpSpPr>
          <p:cxnSp>
            <p:nvCxnSpPr>
              <p:cNvPr id="45" name="Straight Arrow Connector 10"/>
              <p:cNvCxnSpPr>
                <a:cxnSpLocks noChangeShapeType="1"/>
              </p:cNvCxnSpPr>
              <p:nvPr/>
            </p:nvCxnSpPr>
            <p:spPr bwMode="auto">
              <a:xfrm flipH="1">
                <a:off x="2490537" y="2852866"/>
                <a:ext cx="1304755" cy="0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6" name="TextBox 5"/>
              <p:cNvSpPr txBox="1">
                <a:spLocks noChangeArrowheads="1"/>
              </p:cNvSpPr>
              <p:nvPr/>
            </p:nvSpPr>
            <p:spPr bwMode="auto">
              <a:xfrm>
                <a:off x="2185701" y="2511289"/>
                <a:ext cx="2057400" cy="646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i="0" dirty="0">
                    <a:solidFill>
                      <a:schemeClr val="tx1"/>
                    </a:solidFill>
                  </a:rPr>
                  <a:t>Next Gen Sequencing</a:t>
                </a:r>
                <a:endParaRPr lang="en-US" sz="1400" i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29"/>
            <p:cNvGrpSpPr>
              <a:grpSpLocks/>
            </p:cNvGrpSpPr>
            <p:nvPr/>
          </p:nvGrpSpPr>
          <p:grpSpPr bwMode="auto">
            <a:xfrm>
              <a:off x="4259112" y="5400142"/>
              <a:ext cx="2057400" cy="646331"/>
              <a:chOff x="2185701" y="2511289"/>
              <a:chExt cx="2057400" cy="646328"/>
            </a:xfrm>
          </p:grpSpPr>
          <p:cxnSp>
            <p:nvCxnSpPr>
              <p:cNvPr id="48" name="Straight Arrow Connector 10"/>
              <p:cNvCxnSpPr>
                <a:cxnSpLocks noChangeShapeType="1"/>
              </p:cNvCxnSpPr>
              <p:nvPr/>
            </p:nvCxnSpPr>
            <p:spPr bwMode="auto">
              <a:xfrm flipH="1">
                <a:off x="2490537" y="2852866"/>
                <a:ext cx="1304755" cy="0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9" name="TextBox 5"/>
              <p:cNvSpPr txBox="1">
                <a:spLocks noChangeArrowheads="1"/>
              </p:cNvSpPr>
              <p:nvPr/>
            </p:nvSpPr>
            <p:spPr bwMode="auto">
              <a:xfrm>
                <a:off x="2185701" y="2511289"/>
                <a:ext cx="2057400" cy="646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i="0" dirty="0">
                    <a:solidFill>
                      <a:schemeClr val="tx1"/>
                    </a:solidFill>
                  </a:rPr>
                  <a:t>Next Gen Sequencing</a:t>
                </a:r>
                <a:endParaRPr lang="en-US" sz="1400" i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29"/>
            <p:cNvGrpSpPr>
              <a:grpSpLocks/>
            </p:cNvGrpSpPr>
            <p:nvPr/>
          </p:nvGrpSpPr>
          <p:grpSpPr bwMode="auto">
            <a:xfrm>
              <a:off x="4259112" y="6152510"/>
              <a:ext cx="2057400" cy="646331"/>
              <a:chOff x="2185701" y="2511289"/>
              <a:chExt cx="2057400" cy="646328"/>
            </a:xfrm>
          </p:grpSpPr>
          <p:cxnSp>
            <p:nvCxnSpPr>
              <p:cNvPr id="51" name="Straight Arrow Connector 10"/>
              <p:cNvCxnSpPr>
                <a:cxnSpLocks noChangeShapeType="1"/>
              </p:cNvCxnSpPr>
              <p:nvPr/>
            </p:nvCxnSpPr>
            <p:spPr bwMode="auto">
              <a:xfrm flipH="1">
                <a:off x="2490537" y="2852866"/>
                <a:ext cx="1304755" cy="0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52" name="TextBox 5"/>
              <p:cNvSpPr txBox="1">
                <a:spLocks noChangeArrowheads="1"/>
              </p:cNvSpPr>
              <p:nvPr/>
            </p:nvSpPr>
            <p:spPr bwMode="auto">
              <a:xfrm>
                <a:off x="2185701" y="2511289"/>
                <a:ext cx="2057400" cy="646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i="0" dirty="0">
                    <a:solidFill>
                      <a:schemeClr val="tx1"/>
                    </a:solidFill>
                  </a:rPr>
                  <a:t>Next Gen Sequencing</a:t>
                </a:r>
                <a:endParaRPr lang="en-US" sz="1400" i="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066324" y="3512045"/>
            <a:ext cx="2264956" cy="2895989"/>
            <a:chOff x="2066324" y="3635615"/>
            <a:chExt cx="2264956" cy="289598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9"/>
            <a:srcRect r="70113"/>
            <a:stretch/>
          </p:blipFill>
          <p:spPr>
            <a:xfrm>
              <a:off x="2117480" y="3635615"/>
              <a:ext cx="2092257" cy="2895989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2066324" y="3685341"/>
              <a:ext cx="2264956" cy="773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188500" y="3321691"/>
            <a:ext cx="243171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i="0" dirty="0">
                <a:solidFill>
                  <a:schemeClr val="tx1"/>
                </a:solidFill>
              </a:rPr>
              <a:t>Leukemia or lymphoma sample </a:t>
            </a:r>
          </a:p>
          <a:p>
            <a:pPr algn="ctr"/>
            <a:endParaRPr lang="en-US" sz="1400" i="0" dirty="0">
              <a:solidFill>
                <a:schemeClr val="tx1"/>
              </a:solidFill>
            </a:endParaRPr>
          </a:p>
        </p:txBody>
      </p:sp>
      <p:grpSp>
        <p:nvGrpSpPr>
          <p:cNvPr id="59" name="Group 29"/>
          <p:cNvGrpSpPr>
            <a:grpSpLocks/>
          </p:cNvGrpSpPr>
          <p:nvPr/>
        </p:nvGrpSpPr>
        <p:grpSpPr bwMode="auto">
          <a:xfrm>
            <a:off x="-187152" y="4879947"/>
            <a:ext cx="2215146" cy="861774"/>
            <a:chOff x="-920298" y="2173170"/>
            <a:chExt cx="2672898" cy="861770"/>
          </a:xfrm>
        </p:grpSpPr>
        <p:cxnSp>
          <p:nvCxnSpPr>
            <p:cNvPr id="60" name="Straight Arrow Connector 10"/>
            <p:cNvCxnSpPr>
              <a:cxnSpLocks noChangeShapeType="1"/>
            </p:cNvCxnSpPr>
            <p:nvPr/>
          </p:nvCxnSpPr>
          <p:spPr bwMode="auto">
            <a:xfrm flipH="1">
              <a:off x="589547" y="2514600"/>
              <a:ext cx="1163053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1" name="TextBox 5"/>
            <p:cNvSpPr txBox="1">
              <a:spLocks noChangeArrowheads="1"/>
            </p:cNvSpPr>
            <p:nvPr/>
          </p:nvSpPr>
          <p:spPr bwMode="auto">
            <a:xfrm>
              <a:off x="-920298" y="2173170"/>
              <a:ext cx="2057400" cy="86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i="0" dirty="0">
                  <a:solidFill>
                    <a:schemeClr val="tx1"/>
                  </a:solidFill>
                </a:rPr>
                <a:t>Clonal</a:t>
              </a:r>
            </a:p>
            <a:p>
              <a:pPr algn="ctr"/>
              <a:r>
                <a:rPr lang="en-US" dirty="0"/>
                <a:t>analysis</a:t>
              </a:r>
              <a:endParaRPr lang="en-US" i="0" dirty="0">
                <a:solidFill>
                  <a:schemeClr val="tx1"/>
                </a:solidFill>
              </a:endParaRPr>
            </a:p>
            <a:p>
              <a:pPr algn="ctr"/>
              <a:endParaRPr lang="en-US" sz="1400" i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325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35 -2.22222E-6 L -2.22222E-6 -2.22222E-6 " pathEditMode="fixed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31" y="133641"/>
            <a:ext cx="8635435" cy="764453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 clones have </a:t>
            </a:r>
            <a:br>
              <a:rPr lang="en-US" dirty="0"/>
            </a:br>
            <a:r>
              <a:rPr lang="en-US" dirty="0"/>
              <a:t>different genotypes and phenotypes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371600"/>
            <a:ext cx="6129379" cy="529399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5181600" y="2540000"/>
            <a:ext cx="965200" cy="685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480050" y="3225800"/>
            <a:ext cx="1035050" cy="40005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933950" y="5219700"/>
            <a:ext cx="1212850" cy="71755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625850" y="4502150"/>
            <a:ext cx="654050" cy="150495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95600" y="4152900"/>
            <a:ext cx="1050594" cy="1854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22550" y="3873500"/>
            <a:ext cx="100330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70600" y="2246868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Clone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70650" y="3002518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75BB5"/>
                </a:solidFill>
              </a:rPr>
              <a:t>Clone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0150" y="5752584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0D27"/>
                </a:solidFill>
              </a:rPr>
              <a:t>Clone 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2144" y="5917684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22026"/>
                </a:solidFill>
              </a:rPr>
              <a:t>Clone 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06600" y="5917684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Clone 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69757" y="3441184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45181"/>
                </a:solidFill>
              </a:rPr>
              <a:t>Clone 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5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321365"/>
            <a:ext cx="1918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Schematic figure</a:t>
            </a:r>
          </a:p>
        </p:txBody>
      </p:sp>
    </p:spTree>
    <p:extLst>
      <p:ext uri="{BB962C8B-B14F-4D97-AF65-F5344CB8AC3E}">
        <p14:creationId xmlns:p14="http://schemas.microsoft.com/office/powerpoint/2010/main" val="378792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r>
              <a:rPr lang="en-US" dirty="0"/>
              <a:t>It is important to identify </a:t>
            </a:r>
            <a:br>
              <a:rPr lang="en-US" dirty="0"/>
            </a:br>
            <a:r>
              <a:rPr lang="en-US" dirty="0"/>
              <a:t>the clonal composition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398" y="4306454"/>
            <a:ext cx="2241876" cy="2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um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2" y="1777996"/>
            <a:ext cx="1737534" cy="1688151"/>
          </a:xfrm>
          <a:prstGeom prst="rect">
            <a:avLst/>
          </a:prstGeom>
        </p:spPr>
      </p:pic>
      <p:pic>
        <p:nvPicPr>
          <p:cNvPr id="19" name="Picture 18" descr="tum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2" y="4563989"/>
            <a:ext cx="1737534" cy="168815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131753" y="2037931"/>
            <a:ext cx="1386078" cy="417901"/>
            <a:chOff x="2355273" y="2037931"/>
            <a:chExt cx="1386078" cy="417901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2355274" y="2455830"/>
              <a:ext cx="1386077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355273" y="2037931"/>
              <a:ext cx="1386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Treatment 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31754" y="4738500"/>
            <a:ext cx="1386078" cy="417901"/>
            <a:chOff x="2355273" y="2037931"/>
            <a:chExt cx="1386078" cy="417901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2355274" y="2455830"/>
              <a:ext cx="1386077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355273" y="2037931"/>
              <a:ext cx="1386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Treatment B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30" y="1777996"/>
            <a:ext cx="1730217" cy="168815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66" y="4312327"/>
            <a:ext cx="1728345" cy="168815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42" y="1777996"/>
            <a:ext cx="1693912" cy="168815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478886" y="2190331"/>
            <a:ext cx="1386078" cy="417901"/>
            <a:chOff x="2355273" y="2037931"/>
            <a:chExt cx="1386078" cy="417901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2355274" y="2455830"/>
              <a:ext cx="1386077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355273" y="2037931"/>
              <a:ext cx="1386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Relapse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78887" y="4738500"/>
            <a:ext cx="1386078" cy="417901"/>
            <a:chOff x="2355273" y="2037931"/>
            <a:chExt cx="1386078" cy="417901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2355274" y="2455830"/>
              <a:ext cx="1386077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355273" y="2037931"/>
              <a:ext cx="1386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Relapse</a:t>
              </a: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26" y="4480609"/>
            <a:ext cx="1728345" cy="13398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6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r>
              <a:rPr lang="en-US" dirty="0"/>
              <a:t>It is important to identify </a:t>
            </a:r>
            <a:br>
              <a:rPr lang="en-US" dirty="0"/>
            </a:br>
            <a:r>
              <a:rPr lang="en-US" dirty="0"/>
              <a:t>the clonal composition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398" y="4306454"/>
            <a:ext cx="2241876" cy="2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tum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4" y="1444752"/>
            <a:ext cx="5212601" cy="5064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0455" y="1260025"/>
            <a:ext cx="250536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>
                <a:solidFill>
                  <a:srgbClr val="FFFF00"/>
                </a:solidFill>
                <a:latin typeface="Arial"/>
                <a:cs typeface="Arial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34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r>
              <a:rPr lang="en-US" dirty="0"/>
              <a:t>It is important to identify </a:t>
            </a:r>
            <a:br>
              <a:rPr lang="en-US" dirty="0"/>
            </a:br>
            <a:r>
              <a:rPr lang="en-US" dirty="0"/>
              <a:t>the clonal composition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398" y="4306454"/>
            <a:ext cx="2241876" cy="2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tum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4" y="1444752"/>
            <a:ext cx="5212601" cy="5064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5822" y="1435390"/>
            <a:ext cx="10575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380609"/>
              </p:ext>
            </p:extLst>
          </p:nvPr>
        </p:nvGraphicFramePr>
        <p:xfrm>
          <a:off x="4395905" y="2274454"/>
          <a:ext cx="4290895" cy="257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3158678" y="4221217"/>
            <a:ext cx="1386077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29254 -0.003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97" y="133641"/>
            <a:ext cx="9030603" cy="764453"/>
          </a:xfrm>
        </p:spPr>
        <p:txBody>
          <a:bodyPr>
            <a:normAutofit fontScale="90000"/>
          </a:bodyPr>
          <a:lstStyle/>
          <a:p>
            <a:r>
              <a:rPr lang="en-US" dirty="0"/>
              <a:t>Our approach to analyze multiple samples from a single tumor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3398" y="4306454"/>
            <a:ext cx="2241876" cy="2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tum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4" y="1444752"/>
            <a:ext cx="5212601" cy="50644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8C02-72B7-3749-8899-7F91E51F22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16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13039</TotalTime>
  <Words>1071</Words>
  <Application>Microsoft Macintosh PowerPoint</Application>
  <PresentationFormat>On-screen Show (4:3)</PresentationFormat>
  <Paragraphs>274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Book Antiqua</vt:lpstr>
      <vt:lpstr>Calibri</vt:lpstr>
      <vt:lpstr>Times New Roman</vt:lpstr>
      <vt:lpstr>Wingdings</vt:lpstr>
      <vt:lpstr>Office Theme</vt:lpstr>
      <vt:lpstr>Inferring clonal composition  of a breast cancer  from multiple tissue samples</vt:lpstr>
      <vt:lpstr>PowerPoint Presentation</vt:lpstr>
      <vt:lpstr>Traditional concept of a tumor </vt:lpstr>
      <vt:lpstr>Most tumors are heterogeneous </vt:lpstr>
      <vt:lpstr>Different clones have  different genotypes and phenotypes </vt:lpstr>
      <vt:lpstr>It is important to identify  the clonal composition</vt:lpstr>
      <vt:lpstr>It is important to identify  the clonal composition</vt:lpstr>
      <vt:lpstr>It is important to identify  the clonal composition</vt:lpstr>
      <vt:lpstr>Our approach to analyze multiple samples from a single tumor </vt:lpstr>
      <vt:lpstr>Our approach to analyze multiple samples from a single tumor </vt:lpstr>
      <vt:lpstr>Each sample has different information about the clonal composition </vt:lpstr>
      <vt:lpstr>A closer look at  the Next-Gen Sequencing output</vt:lpstr>
      <vt:lpstr> The observations</vt:lpstr>
      <vt:lpstr>Building a generative model Given the parameters, how to generate data? </vt:lpstr>
      <vt:lpstr>Building a generative model Given the parameters, how to generate data? </vt:lpstr>
      <vt:lpstr>Building a generative model</vt:lpstr>
      <vt:lpstr> The main assumption on the distribution of reads </vt:lpstr>
      <vt:lpstr> The main assumption on the distribution of reads </vt:lpstr>
      <vt:lpstr>A close look at the binomial distribution</vt:lpstr>
      <vt:lpstr> Introducing the hidden variables</vt:lpstr>
      <vt:lpstr> Notation for the model parameters</vt:lpstr>
      <vt:lpstr>Building a generative model</vt:lpstr>
      <vt:lpstr> The assumptions in brief</vt:lpstr>
      <vt:lpstr>The model makes a few key assumptions</vt:lpstr>
      <vt:lpstr>Building a generative model</vt:lpstr>
      <vt:lpstr>Overview of the generative model  from parameters to the observations</vt:lpstr>
      <vt:lpstr>Inference Given the observed counts, how do we infer the clonal structure?</vt:lpstr>
      <vt:lpstr>We infer model parameters using expectation-maximization</vt:lpstr>
      <vt:lpstr>EM overview</vt:lpstr>
      <vt:lpstr>Some details of EM for my model</vt:lpstr>
      <vt:lpstr>M step</vt:lpstr>
      <vt:lpstr>How can we evaluate whether  the model works?</vt:lpstr>
      <vt:lpstr>PowerPoint Presentation</vt:lpstr>
      <vt:lpstr>Generating synthetic data</vt:lpstr>
      <vt:lpstr>Generating synthetic data</vt:lpstr>
      <vt:lpstr>PowerPoint Presentation</vt:lpstr>
      <vt:lpstr>Simulation shows genotype error decreasing with increasing samples</vt:lpstr>
      <vt:lpstr>Simulation shows genotype error decreasing with increasing samples</vt:lpstr>
      <vt:lpstr>Clone frequency error shows a similar trend</vt:lpstr>
      <vt:lpstr>Experiment with real data Study on a primary breast cancer</vt:lpstr>
      <vt:lpstr>Clone frequencies vary smoothly across the tumor sections</vt:lpstr>
      <vt:lpstr>Clone frequencies vary smoothly across the tumor sections</vt:lpstr>
      <vt:lpstr>PowerPoint Presentation</vt:lpstr>
      <vt:lpstr>Five clone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clonal composition from multiple sections of a breast cancer</dc:title>
  <dc:creator>William Noble</dc:creator>
  <cp:lastModifiedBy>Zare, Habil</cp:lastModifiedBy>
  <cp:revision>427</cp:revision>
  <dcterms:created xsi:type="dcterms:W3CDTF">2013-10-14T03:17:25Z</dcterms:created>
  <dcterms:modified xsi:type="dcterms:W3CDTF">2021-09-12T04:02:54Z</dcterms:modified>
</cp:coreProperties>
</file>